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aveSubsetFonts="1">
  <p:sldMasterIdLst>
    <p:sldMasterId id="2147483651" r:id="rId1"/>
    <p:sldMasterId id="2147483655" r:id="rId2"/>
  </p:sldMasterIdLst>
  <p:notesMasterIdLst>
    <p:notesMasterId r:id="rId32"/>
  </p:notesMasterIdLst>
  <p:handoutMasterIdLst>
    <p:handoutMasterId r:id="rId33"/>
  </p:handoutMasterIdLst>
  <p:sldIdLst>
    <p:sldId id="617" r:id="rId3"/>
    <p:sldId id="610" r:id="rId4"/>
    <p:sldId id="611" r:id="rId5"/>
    <p:sldId id="620" r:id="rId6"/>
    <p:sldId id="621" r:id="rId7"/>
    <p:sldId id="619" r:id="rId8"/>
    <p:sldId id="614" r:id="rId9"/>
    <p:sldId id="622" r:id="rId10"/>
    <p:sldId id="644" r:id="rId11"/>
    <p:sldId id="645" r:id="rId12"/>
    <p:sldId id="646" r:id="rId13"/>
    <p:sldId id="647" r:id="rId14"/>
    <p:sldId id="648" r:id="rId15"/>
    <p:sldId id="627" r:id="rId16"/>
    <p:sldId id="637" r:id="rId17"/>
    <p:sldId id="638" r:id="rId18"/>
    <p:sldId id="639" r:id="rId19"/>
    <p:sldId id="640" r:id="rId20"/>
    <p:sldId id="641" r:id="rId21"/>
    <p:sldId id="642" r:id="rId22"/>
    <p:sldId id="643" r:id="rId23"/>
    <p:sldId id="628" r:id="rId24"/>
    <p:sldId id="629" r:id="rId25"/>
    <p:sldId id="630" r:id="rId26"/>
    <p:sldId id="631" r:id="rId27"/>
    <p:sldId id="632" r:id="rId28"/>
    <p:sldId id="633" r:id="rId29"/>
    <p:sldId id="634" r:id="rId30"/>
    <p:sldId id="649" r:id="rId31"/>
  </p:sldIdLst>
  <p:sldSz cx="7561263" cy="10693400"/>
  <p:notesSz cx="6797675" cy="9926638"/>
  <p:defaultTextStyle>
    <a:defPPr>
      <a:defRPr lang="ko-KR"/>
    </a:defPPr>
    <a:lvl1pPr marL="0" algn="l" defTabSz="995564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497783" algn="l" defTabSz="995564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995564" algn="l" defTabSz="995564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493347" algn="l" defTabSz="995564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1991129" algn="l" defTabSz="995564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488911" algn="l" defTabSz="995564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2986693" algn="l" defTabSz="995564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484476" algn="l" defTabSz="995564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3982258" algn="l" defTabSz="995564" rtl="0" eaLnBrk="1" latinLnBrk="1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007" userDrawn="1">
          <p15:clr>
            <a:srgbClr val="A4A3A4"/>
          </p15:clr>
        </p15:guide>
        <p15:guide id="2" orient="horz" pos="6271" userDrawn="1">
          <p15:clr>
            <a:srgbClr val="A4A3A4"/>
          </p15:clr>
        </p15:guide>
        <p15:guide id="3" pos="91" userDrawn="1">
          <p15:clr>
            <a:srgbClr val="A4A3A4"/>
          </p15:clr>
        </p15:guide>
        <p15:guide id="4" pos="4536">
          <p15:clr>
            <a:srgbClr val="A4A3A4"/>
          </p15:clr>
        </p15:guide>
        <p15:guide id="5" orient="horz" pos="2121" userDrawn="1">
          <p15:clr>
            <a:srgbClr val="A4A3A4"/>
          </p15:clr>
        </p15:guide>
        <p15:guide id="6" orient="horz" pos="933" userDrawn="1">
          <p15:clr>
            <a:srgbClr val="A4A3A4"/>
          </p15:clr>
        </p15:guide>
        <p15:guide id="7" orient="horz" pos="1735" userDrawn="1">
          <p15:clr>
            <a:srgbClr val="A4A3A4"/>
          </p15:clr>
        </p15:guide>
        <p15:guide id="8" pos="2382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3127" userDrawn="1">
          <p15:clr>
            <a:srgbClr val="A4A3A4"/>
          </p15:clr>
        </p15:guide>
        <p15:guide id="2" pos="2141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6B9C"/>
    <a:srgbClr val="1068B8"/>
    <a:srgbClr val="B9CDE5"/>
    <a:srgbClr val="FAFAFA"/>
    <a:srgbClr val="5CC6F6"/>
    <a:srgbClr val="1584E9"/>
    <a:srgbClr val="B6D9F8"/>
    <a:srgbClr val="76B7F2"/>
    <a:srgbClr val="258DEB"/>
    <a:srgbClr val="1081D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473" autoAdjust="0"/>
    <p:restoredTop sz="99096" autoAdjust="0"/>
  </p:normalViewPr>
  <p:slideViewPr>
    <p:cSldViewPr showGuides="1">
      <p:cViewPr varScale="1">
        <p:scale>
          <a:sx n="100" d="100"/>
          <a:sy n="100" d="100"/>
        </p:scale>
        <p:origin x="-1008" y="-86"/>
      </p:cViewPr>
      <p:guideLst>
        <p:guide orient="horz" pos="2007"/>
        <p:guide orient="horz" pos="6271"/>
        <p:guide orient="horz" pos="2121"/>
        <p:guide orient="horz" pos="933"/>
        <p:guide orient="horz" pos="1735"/>
        <p:guide pos="91"/>
        <p:guide pos="4536"/>
        <p:guide pos="2382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4" d="100"/>
          <a:sy n="84" d="100"/>
        </p:scale>
        <p:origin x="-3954" y="-102"/>
      </p:cViewPr>
      <p:guideLst>
        <p:guide orient="horz" pos="3127"/>
        <p:guide pos="2141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viewProps" Target="view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BD1481-5AC3-40A3-9A3B-DBF7974BF803}" type="datetimeFigureOut">
              <a:rPr lang="ko-KR" altLang="en-US" smtClean="0"/>
              <a:t>2019-08-20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7B98D3-6217-48D4-81D8-63D4B0ED16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05468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wmf>
</file>

<file path=ppt/media/image26.jpeg>
</file>

<file path=ppt/media/image27.png>
</file>

<file path=ppt/media/image28.png>
</file>

<file path=ppt/media/image29.png>
</file>

<file path=ppt/media/image3.png>
</file>

<file path=ppt/media/image30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38406B4-3B96-4F3F-AE88-0C071FE4ED02}" type="datetimeFigureOut">
              <a:rPr lang="ko-KR" altLang="en-US" smtClean="0"/>
              <a:pPr/>
              <a:t>2019-08-20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082800" y="744538"/>
            <a:ext cx="263207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FD92B9-FF84-45A1-8B09-9EEE76C2063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397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95564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97783" algn="l" defTabSz="995564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95564" algn="l" defTabSz="995564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493347" algn="l" defTabSz="995564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991129" algn="l" defTabSz="995564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488911" algn="l" defTabSz="995564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986693" algn="l" defTabSz="995564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484476" algn="l" defTabSz="995564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982258" algn="l" defTabSz="995564" rtl="0" eaLnBrk="1" latinLnBrk="1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7562850" cy="1069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" name="직사각형 5"/>
          <p:cNvSpPr/>
          <p:nvPr userDrawn="1"/>
        </p:nvSpPr>
        <p:spPr>
          <a:xfrm>
            <a:off x="-2809" y="0"/>
            <a:ext cx="4500711" cy="990216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7" name="TextBox 6"/>
          <p:cNvSpPr txBox="1"/>
          <p:nvPr userDrawn="1"/>
        </p:nvSpPr>
        <p:spPr>
          <a:xfrm>
            <a:off x="3462276" y="10234193"/>
            <a:ext cx="6367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9556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+mn-ea"/>
                <a:cs typeface="+mn-cs"/>
              </a:rPr>
              <a:t>Ⅱ </a:t>
            </a:r>
            <a:r>
              <a:rPr kumimoji="0" lang="en-US" altLang="ko-KR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-윤고딕320" pitchFamily="18" charset="-127"/>
                <a:ea typeface="-윤고딕320" pitchFamily="18" charset="-127"/>
                <a:cs typeface="+mn-cs"/>
              </a:rPr>
              <a:t>- </a:t>
            </a:r>
            <a:fld id="{CE65B9B2-73E1-4653-A0F5-F386C17F24EC}" type="slidenum">
              <a:rPr kumimoji="0" lang="ko-KR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-윤고딕320" pitchFamily="18" charset="-127"/>
                <a:ea typeface="-윤고딕320" pitchFamily="18" charset="-127"/>
                <a:cs typeface="+mn-cs"/>
              </a:rPr>
              <a:pPr marL="0" marR="0" lvl="0" indent="0" algn="ctr" defTabSz="99556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-윤고딕320" pitchFamily="18" charset="-127"/>
              <a:ea typeface="-윤고딕320" pitchFamily="18" charset="-127"/>
              <a:cs typeface="+mn-cs"/>
            </a:endParaRPr>
          </a:p>
        </p:txBody>
      </p:sp>
      <p:sp>
        <p:nvSpPr>
          <p:cNvPr id="8" name="TextBox 7"/>
          <p:cNvSpPr txBox="1"/>
          <p:nvPr userDrawn="1"/>
        </p:nvSpPr>
        <p:spPr>
          <a:xfrm>
            <a:off x="648283" y="439211"/>
            <a:ext cx="4382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9556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Rix모던고딕 EB" panose="02020603020101020101" pitchFamily="18" charset="-127"/>
                <a:ea typeface="Rix모던고딕 EB" panose="02020603020101020101" pitchFamily="18" charset="-127"/>
                <a:cs typeface="+mn-cs"/>
              </a:rPr>
              <a:t>고등학교 입학전형시스템 기능 개선 및 현행화 용역</a:t>
            </a:r>
          </a:p>
        </p:txBody>
      </p:sp>
      <p:pic>
        <p:nvPicPr>
          <p:cNvPr id="9" name="그림 8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28" y="202722"/>
            <a:ext cx="544563" cy="544563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51" y="240834"/>
            <a:ext cx="1044327" cy="1691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우_2장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 userDrawn="1"/>
        </p:nvPicPr>
        <p:blipFill rotWithShape="1">
          <a:blip r:embed="rId2" cstate="print"/>
          <a:srcRect b="7239"/>
          <a:stretch/>
        </p:blipFill>
        <p:spPr bwMode="auto">
          <a:xfrm>
            <a:off x="0" y="0"/>
            <a:ext cx="7562850" cy="99192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11" name="그룹 10"/>
          <p:cNvGrpSpPr/>
          <p:nvPr userDrawn="1"/>
        </p:nvGrpSpPr>
        <p:grpSpPr>
          <a:xfrm>
            <a:off x="5514670" y="325055"/>
            <a:ext cx="1369388" cy="387100"/>
            <a:chOff x="5804339" y="325055"/>
            <a:chExt cx="1369388" cy="387100"/>
          </a:xfrm>
        </p:grpSpPr>
        <p:sp>
          <p:nvSpPr>
            <p:cNvPr id="12" name="TextBox 11"/>
            <p:cNvSpPr txBox="1"/>
            <p:nvPr userDrawn="1"/>
          </p:nvSpPr>
          <p:spPr>
            <a:xfrm>
              <a:off x="6190405" y="340866"/>
              <a:ext cx="983322" cy="362140"/>
            </a:xfrm>
            <a:prstGeom prst="rect">
              <a:avLst/>
            </a:prstGeom>
            <a:noFill/>
          </p:spPr>
          <p:txBody>
            <a:bodyPr wrap="none" lIns="99556" tIns="49779" rIns="99556" bIns="49779" rtlCol="0">
              <a:spAutoFit/>
              <a:scene3d>
                <a:camera prst="orthographicFront"/>
                <a:lightRig rig="threePt" dir="t"/>
              </a:scene3d>
              <a:sp3d>
                <a:bevelT w="1270" h="1270"/>
                <a:bevelB w="1270" h="1270"/>
              </a:sp3d>
            </a:bodyPr>
            <a:lstStyle/>
            <a:p>
              <a:r>
                <a:rPr lang="ko-KR" altLang="en-US" sz="17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ix모던고딕 EB" panose="02020603020101020101" pitchFamily="18" charset="-127"/>
                  <a:ea typeface="Rix모던고딕 EB" panose="02020603020101020101" pitchFamily="18" charset="-127"/>
                </a:rPr>
                <a:t>일반현황</a:t>
              </a:r>
              <a:endParaRPr lang="ko-KR" alt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EB" panose="02020603020101020101" pitchFamily="18" charset="-127"/>
                <a:ea typeface="Rix모던고딕 EB" panose="02020603020101020101" pitchFamily="18" charset="-127"/>
              </a:endParaRPr>
            </a:p>
          </p:txBody>
        </p:sp>
        <p:pic>
          <p:nvPicPr>
            <p:cNvPr id="13" name="그림 12" descr="Ellipse 1.png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5815199" y="325055"/>
              <a:ext cx="374905" cy="379477"/>
            </a:xfrm>
            <a:prstGeom prst="rect">
              <a:avLst/>
            </a:prstGeom>
          </p:spPr>
        </p:pic>
        <p:sp>
          <p:nvSpPr>
            <p:cNvPr id="14" name="TextBox 13"/>
            <p:cNvSpPr txBox="1"/>
            <p:nvPr userDrawn="1"/>
          </p:nvSpPr>
          <p:spPr>
            <a:xfrm>
              <a:off x="5804339" y="350015"/>
              <a:ext cx="396623" cy="362140"/>
            </a:xfrm>
            <a:prstGeom prst="rect">
              <a:avLst/>
            </a:prstGeom>
          </p:spPr>
          <p:txBody>
            <a:bodyPr wrap="none" lIns="99556" tIns="49779" rIns="99556" bIns="49779" rtlCol="0">
              <a:spAutoFit/>
              <a:scene3d>
                <a:camera prst="orthographicFront"/>
                <a:lightRig rig="threePt" dir="t"/>
              </a:scene3d>
              <a:sp3d>
                <a:bevelT w="1270" h="1270"/>
                <a:bevelB w="1270" h="1270"/>
              </a:sp3d>
            </a:bodyPr>
            <a:lstStyle/>
            <a:p>
              <a:r>
                <a:rPr lang="az-Cyrl-AZ" altLang="ko-KR" sz="1700" kern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ix모던고딕 EB" panose="02020603020101020101" pitchFamily="18" charset="-127"/>
                  <a:ea typeface="Rix모던고딕 EB" panose="02020603020101020101" pitchFamily="18" charset="-127"/>
                  <a:cs typeface="+mn-cs"/>
                </a:rPr>
                <a:t>Ⅱ</a:t>
              </a:r>
              <a:endParaRPr lang="ko-KR" altLang="en-US" sz="17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EB" panose="02020603020101020101" pitchFamily="18" charset="-127"/>
                <a:ea typeface="Rix모던고딕 EB" panose="02020603020101020101" pitchFamily="18" charset="-127"/>
                <a:cs typeface="+mn-cs"/>
              </a:endParaRPr>
            </a:p>
          </p:txBody>
        </p:sp>
      </p:grpSp>
      <p:sp>
        <p:nvSpPr>
          <p:cNvPr id="7" name="TextBox 6"/>
          <p:cNvSpPr txBox="1"/>
          <p:nvPr userDrawn="1"/>
        </p:nvSpPr>
        <p:spPr>
          <a:xfrm>
            <a:off x="3462276" y="10234193"/>
            <a:ext cx="6367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9556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Ⅱ</a:t>
            </a:r>
            <a:r>
              <a:rPr kumimoji="0" lang="en-US" altLang="ko-KR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-윤고딕320" pitchFamily="18" charset="-127"/>
                <a:ea typeface="-윤고딕320" pitchFamily="18" charset="-127"/>
                <a:cs typeface="+mn-cs"/>
              </a:rPr>
              <a:t> - </a:t>
            </a:r>
            <a:fld id="{CE65B9B2-73E1-4653-A0F5-F386C17F24EC}" type="slidenum">
              <a:rPr kumimoji="0" lang="ko-KR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-윤고딕320" pitchFamily="18" charset="-127"/>
                <a:ea typeface="-윤고딕320" pitchFamily="18" charset="-127"/>
                <a:cs typeface="+mn-cs"/>
              </a:rPr>
              <a:pPr marL="0" marR="0" lvl="0" indent="0" algn="ctr" defTabSz="99556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-윤고딕320" pitchFamily="18" charset="-127"/>
              <a:ea typeface="-윤고딕320" pitchFamily="18" charset="-127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좌우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3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7562850" cy="10693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직사각형 19"/>
          <p:cNvSpPr/>
          <p:nvPr userDrawn="1"/>
        </p:nvSpPr>
        <p:spPr>
          <a:xfrm>
            <a:off x="-2809" y="0"/>
            <a:ext cx="4500711" cy="990216"/>
          </a:xfrm>
          <a:prstGeom prst="rect">
            <a:avLst/>
          </a:prstGeom>
          <a:solidFill>
            <a:srgbClr val="FAFAF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noFill/>
              </a:ln>
            </a:endParaRPr>
          </a:p>
        </p:txBody>
      </p:sp>
      <p:sp>
        <p:nvSpPr>
          <p:cNvPr id="23" name="TextBox 22"/>
          <p:cNvSpPr txBox="1"/>
          <p:nvPr userDrawn="1"/>
        </p:nvSpPr>
        <p:spPr>
          <a:xfrm>
            <a:off x="648283" y="439211"/>
            <a:ext cx="43829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9556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600" b="0" kern="1200" dirty="0" smtClean="0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Rix모던고딕 EB" panose="02020603020101020101" pitchFamily="18" charset="-127"/>
                <a:ea typeface="Rix모던고딕 EB" panose="02020603020101020101" pitchFamily="18" charset="-127"/>
                <a:cs typeface="+mn-cs"/>
              </a:rPr>
              <a:t>고등학교 입학전형시스템 기능 개선 및 현행화 용역</a:t>
            </a:r>
          </a:p>
        </p:txBody>
      </p:sp>
      <p:grpSp>
        <p:nvGrpSpPr>
          <p:cNvPr id="24" name="그룹 23"/>
          <p:cNvGrpSpPr/>
          <p:nvPr userDrawn="1"/>
        </p:nvGrpSpPr>
        <p:grpSpPr>
          <a:xfrm>
            <a:off x="5525530" y="325055"/>
            <a:ext cx="1358528" cy="379477"/>
            <a:chOff x="5815199" y="325055"/>
            <a:chExt cx="1358528" cy="379477"/>
          </a:xfrm>
        </p:grpSpPr>
        <p:sp>
          <p:nvSpPr>
            <p:cNvPr id="25" name="TextBox 24"/>
            <p:cNvSpPr txBox="1"/>
            <p:nvPr userDrawn="1"/>
          </p:nvSpPr>
          <p:spPr>
            <a:xfrm>
              <a:off x="6190405" y="340866"/>
              <a:ext cx="983322" cy="362140"/>
            </a:xfrm>
            <a:prstGeom prst="rect">
              <a:avLst/>
            </a:prstGeom>
            <a:noFill/>
          </p:spPr>
          <p:txBody>
            <a:bodyPr wrap="none" lIns="99556" tIns="49779" rIns="99556" bIns="49779" rtlCol="0">
              <a:spAutoFit/>
              <a:scene3d>
                <a:camera prst="orthographicFront"/>
                <a:lightRig rig="threePt" dir="t"/>
              </a:scene3d>
              <a:sp3d>
                <a:bevelT w="1270" h="1270"/>
                <a:bevelB w="1270" h="1270"/>
              </a:sp3d>
            </a:bodyPr>
            <a:lstStyle/>
            <a:p>
              <a:r>
                <a:rPr lang="ko-KR" altLang="en-US" sz="17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ix모던고딕 EB" panose="02020603020101020101" pitchFamily="18" charset="-127"/>
                  <a:ea typeface="Rix모던고딕 EB" panose="02020603020101020101" pitchFamily="18" charset="-127"/>
                </a:rPr>
                <a:t>일반현황</a:t>
              </a:r>
              <a:endParaRPr lang="ko-KR" altLang="en-US" sz="17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EB" panose="02020603020101020101" pitchFamily="18" charset="-127"/>
                <a:ea typeface="Rix모던고딕 EB" panose="02020603020101020101" pitchFamily="18" charset="-127"/>
              </a:endParaRPr>
            </a:p>
          </p:txBody>
        </p:sp>
        <p:pic>
          <p:nvPicPr>
            <p:cNvPr id="26" name="그림 25" descr="Ellipse 1.png"/>
            <p:cNvPicPr>
              <a:picLocks noChangeAspect="1"/>
            </p:cNvPicPr>
            <p:nvPr userDrawn="1"/>
          </p:nvPicPr>
          <p:blipFill>
            <a:blip r:embed="rId3" cstate="print"/>
            <a:stretch>
              <a:fillRect/>
            </a:stretch>
          </p:blipFill>
          <p:spPr>
            <a:xfrm>
              <a:off x="5815199" y="325055"/>
              <a:ext cx="374905" cy="379477"/>
            </a:xfrm>
            <a:prstGeom prst="rect">
              <a:avLst/>
            </a:prstGeom>
          </p:spPr>
        </p:pic>
        <p:sp>
          <p:nvSpPr>
            <p:cNvPr id="27" name="TextBox 26"/>
            <p:cNvSpPr txBox="1"/>
            <p:nvPr userDrawn="1"/>
          </p:nvSpPr>
          <p:spPr>
            <a:xfrm>
              <a:off x="5860430" y="340044"/>
              <a:ext cx="271589" cy="362140"/>
            </a:xfrm>
            <a:prstGeom prst="rect">
              <a:avLst/>
            </a:prstGeom>
            <a:noFill/>
          </p:spPr>
          <p:txBody>
            <a:bodyPr wrap="none" lIns="99556" tIns="49779" rIns="99556" bIns="49779" rtlCol="0" anchor="ctr">
              <a:spAutoFit/>
              <a:scene3d>
                <a:camera prst="orthographicFront"/>
                <a:lightRig rig="threePt" dir="t"/>
              </a:scene3d>
              <a:sp3d>
                <a:bevelT w="1270" h="1270"/>
                <a:bevelB w="1270" h="1270"/>
              </a:sp3d>
            </a:bodyPr>
            <a:lstStyle/>
            <a:p>
              <a:pPr algn="ctr"/>
              <a:r>
                <a:rPr lang="en-US" altLang="ko-KR" sz="1700" kern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Rix모던고딕 EB" panose="02020603020101020101" pitchFamily="18" charset="-127"/>
                  <a:ea typeface="Rix모던고딕 EB" panose="02020603020101020101" pitchFamily="18" charset="-127"/>
                  <a:cs typeface="+mn-cs"/>
                </a:rPr>
                <a:t>I</a:t>
              </a:r>
              <a:endParaRPr lang="ko-KR" altLang="en-US" sz="17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EB" panose="02020603020101020101" pitchFamily="18" charset="-127"/>
                <a:ea typeface="Rix모던고딕 EB" panose="02020603020101020101" pitchFamily="18" charset="-127"/>
                <a:cs typeface="+mn-cs"/>
              </a:endParaRPr>
            </a:p>
          </p:txBody>
        </p:sp>
      </p:grpSp>
      <p:sp>
        <p:nvSpPr>
          <p:cNvPr id="11" name="TextBox 10"/>
          <p:cNvSpPr txBox="1"/>
          <p:nvPr userDrawn="1"/>
        </p:nvSpPr>
        <p:spPr>
          <a:xfrm>
            <a:off x="3502351" y="10234193"/>
            <a:ext cx="55656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9556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-윤고딕320" pitchFamily="18" charset="-127"/>
                <a:ea typeface="-윤고딕320" pitchFamily="18" charset="-127"/>
                <a:cs typeface="+mn-cs"/>
              </a:rPr>
              <a:t>I - </a:t>
            </a:r>
            <a:fld id="{CE65B9B2-73E1-4653-A0F5-F386C17F24EC}" type="slidenum">
              <a:rPr kumimoji="0" lang="ko-KR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-윤고딕320" pitchFamily="18" charset="-127"/>
                <a:ea typeface="-윤고딕320" pitchFamily="18" charset="-127"/>
                <a:cs typeface="+mn-cs"/>
              </a:rPr>
              <a:pPr marL="0" marR="0" lvl="0" indent="0" algn="ctr" defTabSz="99556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-윤고딕320" pitchFamily="18" charset="-127"/>
              <a:ea typeface="-윤고딕320" pitchFamily="18" charset="-127"/>
              <a:cs typeface="+mn-cs"/>
            </a:endParaRPr>
          </a:p>
        </p:txBody>
      </p:sp>
      <p:pic>
        <p:nvPicPr>
          <p:cNvPr id="2" name="그림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028" y="202722"/>
            <a:ext cx="544563" cy="54456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8451" y="240834"/>
            <a:ext cx="1044327" cy="1691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75894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 userDrawn="1"/>
        </p:nvSpPr>
        <p:spPr>
          <a:xfrm>
            <a:off x="3462276" y="10234193"/>
            <a:ext cx="63671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95564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맑은 고딕" panose="020B0503020000020004" pitchFamily="50" charset="-127"/>
                <a:ea typeface="맑은 고딕" panose="020B0503020000020004" pitchFamily="50" charset="-127"/>
                <a:cs typeface="+mn-cs"/>
              </a:rPr>
              <a:t>Ⅱ</a:t>
            </a:r>
            <a:r>
              <a:rPr kumimoji="0" lang="en-US" altLang="ko-KR" sz="10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-윤고딕320" pitchFamily="18" charset="-127"/>
                <a:ea typeface="-윤고딕320" pitchFamily="18" charset="-127"/>
                <a:cs typeface="+mn-cs"/>
              </a:rPr>
              <a:t> - </a:t>
            </a:r>
            <a:fld id="{CE65B9B2-73E1-4653-A0F5-F386C17F24EC}" type="slidenum">
              <a:rPr kumimoji="0" lang="ko-KR" altLang="en-US" sz="10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-윤고딕320" pitchFamily="18" charset="-127"/>
                <a:ea typeface="-윤고딕320" pitchFamily="18" charset="-127"/>
                <a:cs typeface="+mn-cs"/>
              </a:rPr>
              <a:pPr marL="0" marR="0" lvl="0" indent="0" algn="ctr" defTabSz="995564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ko-KR" altLang="en-US" sz="10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65000"/>
                  <a:lumOff val="35000"/>
                </a:prstClr>
              </a:solidFill>
              <a:effectLst/>
              <a:uLnTx/>
              <a:uFillTx/>
              <a:latin typeface="-윤고딕320" pitchFamily="18" charset="-127"/>
              <a:ea typeface="-윤고딕320" pitchFamily="18" charset="-127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</p:sldLayoutIdLst>
  <p:timing>
    <p:tnLst>
      <p:par>
        <p:cTn id="1" dur="indefinite" restart="never" nodeType="tmRoot"/>
      </p:par>
    </p:tnLst>
  </p:timing>
  <p:txStyles>
    <p:titleStyle>
      <a:lvl1pPr algn="ctr" defTabSz="995564" rtl="0" eaLnBrk="1" latinLnBrk="1" hangingPunct="1"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73337" indent="-373337" algn="l" defTabSz="995564" rtl="0" eaLnBrk="1" latinLnBrk="1" hangingPunct="1">
        <a:spcBef>
          <a:spcPct val="20000"/>
        </a:spcBef>
        <a:buFont typeface="Arial" pitchFamily="34" charset="0"/>
        <a:buChar char="•"/>
        <a:defRPr sz="3500" kern="1200">
          <a:solidFill>
            <a:schemeClr val="tx1"/>
          </a:solidFill>
          <a:latin typeface="+mn-lt"/>
          <a:ea typeface="+mn-ea"/>
          <a:cs typeface="+mn-cs"/>
        </a:defRPr>
      </a:lvl1pPr>
      <a:lvl2pPr marL="808896" indent="-311114" algn="l" defTabSz="995564" rtl="0" eaLnBrk="1" latinLnBrk="1" hangingPunct="1">
        <a:spcBef>
          <a:spcPct val="20000"/>
        </a:spcBef>
        <a:buFont typeface="Arial" pitchFamily="34" charset="0"/>
        <a:buChar char="–"/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244456" indent="-248891" algn="l" defTabSz="995564" rtl="0" eaLnBrk="1" latinLnBrk="1" hangingPunct="1">
        <a:spcBef>
          <a:spcPct val="20000"/>
        </a:spcBef>
        <a:buFont typeface="Arial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742238" indent="-248891" algn="l" defTabSz="995564" rtl="0" eaLnBrk="1" latinLnBrk="1" hangingPunct="1">
        <a:spcBef>
          <a:spcPct val="2000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2240020" indent="-248891" algn="l" defTabSz="995564" rtl="0" eaLnBrk="1" latinLnBrk="1" hangingPunct="1">
        <a:spcBef>
          <a:spcPct val="20000"/>
        </a:spcBef>
        <a:buFont typeface="Arial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737802" indent="-248891" algn="l" defTabSz="995564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235584" indent="-248891" algn="l" defTabSz="995564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733367" indent="-248891" algn="l" defTabSz="995564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231147" indent="-248891" algn="l" defTabSz="995564" rtl="0" eaLnBrk="1" latinLnBrk="1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95564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7783" algn="l" defTabSz="995564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95564" algn="l" defTabSz="995564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493347" algn="l" defTabSz="995564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991129" algn="l" defTabSz="995564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488911" algn="l" defTabSz="995564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86693" algn="l" defTabSz="995564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84476" algn="l" defTabSz="995564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982258" algn="l" defTabSz="995564" rtl="0" eaLnBrk="1" latinLnBrk="1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" y="44"/>
            <a:ext cx="7559695" cy="10693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6393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25.wmf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13" Type="http://schemas.openxmlformats.org/officeDocument/2006/relationships/image" Target="../media/image20.png"/><Relationship Id="rId3" Type="http://schemas.openxmlformats.org/officeDocument/2006/relationships/image" Target="../media/image10.jpeg"/><Relationship Id="rId7" Type="http://schemas.openxmlformats.org/officeDocument/2006/relationships/image" Target="../media/image14.png"/><Relationship Id="rId12" Type="http://schemas.openxmlformats.org/officeDocument/2006/relationships/image" Target="../media/image19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3.png"/><Relationship Id="rId11" Type="http://schemas.openxmlformats.org/officeDocument/2006/relationships/image" Target="../media/image18.png"/><Relationship Id="rId5" Type="http://schemas.openxmlformats.org/officeDocument/2006/relationships/image" Target="../media/image12.png"/><Relationship Id="rId10" Type="http://schemas.openxmlformats.org/officeDocument/2006/relationships/image" Target="../media/image17.png"/><Relationship Id="rId4" Type="http://schemas.openxmlformats.org/officeDocument/2006/relationships/image" Target="../media/image11.png"/><Relationship Id="rId9" Type="http://schemas.openxmlformats.org/officeDocument/2006/relationships/image" Target="../media/image16.png"/><Relationship Id="rId14" Type="http://schemas.openxmlformats.org/officeDocument/2006/relationships/image" Target="../media/image2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901889" y="2492831"/>
            <a:ext cx="41069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b="1" dirty="0" smtClean="0">
                <a:solidFill>
                  <a:schemeClr val="bg1"/>
                </a:solidFill>
                <a:latin typeface="Rix명조 EB" panose="02020603020101020101" pitchFamily="18" charset="-127"/>
                <a:ea typeface="Rix명조 EB" panose="02020603020101020101" pitchFamily="18" charset="-127"/>
              </a:rPr>
              <a:t>I</a:t>
            </a:r>
            <a:endParaRPr lang="en-US" sz="5400" b="1" dirty="0">
              <a:solidFill>
                <a:schemeClr val="bg1"/>
              </a:solidFill>
              <a:latin typeface="Rix명조 EB" panose="02020603020101020101" pitchFamily="18" charset="-127"/>
              <a:ea typeface="Rix명조 EB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747053" y="2826420"/>
            <a:ext cx="22172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EB" panose="02020603020101020101" pitchFamily="18" charset="-127"/>
                <a:ea typeface="Rix모던고딕 EB" panose="02020603020101020101" pitchFamily="18" charset="-127"/>
              </a:rPr>
              <a:t>일반현황</a:t>
            </a:r>
            <a:endParaRPr lang="en-US" sz="4400" dirty="0">
              <a:solidFill>
                <a:schemeClr val="tx1">
                  <a:lumMod val="65000"/>
                  <a:lumOff val="35000"/>
                </a:schemeClr>
              </a:solidFill>
              <a:latin typeface="Rix모던고딕 EB" panose="02020603020101020101" pitchFamily="18" charset="-127"/>
              <a:ea typeface="Rix모던고딕 EB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299447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20"/>
          <p:cNvGrpSpPr/>
          <p:nvPr/>
        </p:nvGrpSpPr>
        <p:grpSpPr>
          <a:xfrm>
            <a:off x="346587" y="1981628"/>
            <a:ext cx="6854424" cy="304732"/>
            <a:chOff x="351375" y="3691740"/>
            <a:chExt cx="6274068" cy="284889"/>
          </a:xfrm>
        </p:grpSpPr>
        <p:pic>
          <p:nvPicPr>
            <p:cNvPr id="3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TextBox 3"/>
            <p:cNvSpPr txBox="1"/>
            <p:nvPr/>
          </p:nvSpPr>
          <p:spPr>
            <a:xfrm>
              <a:off x="571417" y="3691740"/>
              <a:ext cx="1313508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투입인력 이력사항</a:t>
              </a:r>
            </a:p>
          </p:txBody>
        </p:sp>
      </p:grpSp>
      <p:sp>
        <p:nvSpPr>
          <p:cNvPr id="5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6.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투입인력 및 이력사항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Rix모던명조 L" panose="02020603020101020101" pitchFamily="18" charset="-127"/>
              <a:ea typeface="Rix모던명조 L" panose="02020603020101020101" pitchFamily="18" charset="-127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5101775"/>
              </p:ext>
            </p:extLst>
          </p:nvPr>
        </p:nvGraphicFramePr>
        <p:xfrm>
          <a:off x="424752" y="2372321"/>
          <a:ext cx="6712773" cy="6135225"/>
        </p:xfrm>
        <a:graphic>
          <a:graphicData uri="http://schemas.openxmlformats.org/drawingml/2006/table">
            <a:tbl>
              <a:tblPr/>
              <a:tblGrid>
                <a:gridCol w="282434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9959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22413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05263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79142">
                <a:tc gridSpan="5"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경                     력</a:t>
                      </a: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28435"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사       업        명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참여기간 </a:t>
                      </a: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(  </a:t>
                      </a: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년  월</a:t>
                      </a: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)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담당업무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발주기관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비고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algn="l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인터넷 통관 구축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  2004.12 ~ </a:t>
                      </a: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2005.09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관세청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algn="l" fontAlgn="ctr"/>
                      <a:r>
                        <a:rPr kumimoji="1" lang="en-US" altLang="ko-KR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NeOSS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 DB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이행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  2004.02 ~ </a:t>
                      </a: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2004.09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KT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21137">
                <a:tc>
                  <a:txBody>
                    <a:bodyPr/>
                    <a:lstStyle/>
                    <a:p>
                      <a:pPr algn="l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기업보증서 연계시스템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  2003.08 ~ </a:t>
                      </a: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204.01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신용보증재단연합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공장업무관리 시스템 구축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  2003.02 ~ </a:t>
                      </a: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2003.07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LG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화학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국가전자조달 시스템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(G2B)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 구축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  2002.04 ~ </a:t>
                      </a: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2003.01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조달청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예산군청 홈페이지 개발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  2002.01 ~ </a:t>
                      </a: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2002.02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예산군청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서버프로파일 관리 시스템 구축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  2001.09 ~ </a:t>
                      </a: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2002.02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Rix모던고딕 L" pitchFamily="18" charset="-127"/>
                          <a:ea typeface="Rix모던고딕 L" pitchFamily="18" charset="-127"/>
                          <a:cs typeface="+mn-cs"/>
                        </a:rPr>
                        <a:t>데이콤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Rix모던고딕 L" pitchFamily="18" charset="-127"/>
                        <a:ea typeface="Rix모던고딕 L" pitchFamily="18" charset="-127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900" dirty="0">
                        <a:ea typeface="Rix모던고딕 L" panose="02020603020101020101"/>
                      </a:endParaRPr>
                    </a:p>
                  </a:txBody>
                  <a:tcPr marL="36000" marR="3600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36000" marR="3600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900" dirty="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endParaRPr lang="ko-KR" altLang="en-US" sz="900" dirty="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900" dirty="0">
                        <a:ea typeface="Rix모던고딕 L" panose="02020603020101020101"/>
                      </a:endParaRPr>
                    </a:p>
                  </a:txBody>
                  <a:tcPr marL="36000" marR="3600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90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ko-KR" altLang="en-US" sz="900" dirty="0">
                        <a:ea typeface="Rix모던고딕 L" panose="02020603020101020101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lnSpc>
                          <a:spcPct val="100000"/>
                        </a:lnSpc>
                      </a:pPr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</a:rPr>
                        <a:t> </a:t>
                      </a:r>
                      <a:endParaRPr lang="ko-KR" sz="900" kern="100" dirty="0"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en-US" altLang="en-US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en-US" altLang="en-US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en-US" altLang="en-US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altLang="ko-KR" sz="900" kern="1200" dirty="0" smtClean="0">
                          <a:solidFill>
                            <a:schemeClr val="tx1"/>
                          </a:solidFill>
                          <a:effectLst/>
                          <a:latin typeface="Rix모던고딕 B" panose="02020603020101020101" pitchFamily="18" charset="-127"/>
                          <a:ea typeface="Rix모던고딕 L" panose="02020603020101020101"/>
                          <a:cs typeface="+mn-cs"/>
                        </a:rPr>
                        <a:t> 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B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36000" marR="36000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7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6. </a:t>
            </a:r>
            <a:r>
              <a:rPr lang="ko-KR" altLang="en-US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투입인력 및 이력사항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75160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20"/>
          <p:cNvGrpSpPr/>
          <p:nvPr/>
        </p:nvGrpSpPr>
        <p:grpSpPr>
          <a:xfrm>
            <a:off x="346587" y="1981628"/>
            <a:ext cx="6854424" cy="304732"/>
            <a:chOff x="351375" y="3691740"/>
            <a:chExt cx="6274068" cy="284889"/>
          </a:xfrm>
        </p:grpSpPr>
        <p:pic>
          <p:nvPicPr>
            <p:cNvPr id="130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571417" y="3691740"/>
              <a:ext cx="1313508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투입인력 이력사항</a:t>
              </a: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6032133"/>
              </p:ext>
            </p:extLst>
          </p:nvPr>
        </p:nvGraphicFramePr>
        <p:xfrm>
          <a:off x="424750" y="2538388"/>
          <a:ext cx="6721066" cy="1237093"/>
        </p:xfrm>
        <a:graphic>
          <a:graphicData uri="http://schemas.openxmlformats.org/drawingml/2006/table">
            <a:tbl>
              <a:tblPr/>
              <a:tblGrid>
                <a:gridCol w="6788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12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107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5686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773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88672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5686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84096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1009152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304802"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성명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김성호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소속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직책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이사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연령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60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세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6015">
                <a:tc rowSpan="2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학력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-84138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울산대학교 계산학과 전공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288000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해당분야근무경력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24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년 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  10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개월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6015">
                <a:tc vMerge="1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endParaRPr kumimoji="1" lang="ko-KR" altLang="en-US" sz="900" b="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-84138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대학원                           전공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288000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endParaRPr kumimoji="1" lang="ko-KR" altLang="en-US" sz="900" b="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자    격    증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정보처리산업기사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0261">
                <a:tc gridSpan="2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본사업참여임무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품질보증</a:t>
                      </a:r>
                    </a:p>
                  </a:txBody>
                  <a:tcPr marL="65303" marR="65303" marT="30784" marB="3078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사업참여기간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사업전기간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참여율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20%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1987245"/>
              </p:ext>
            </p:extLst>
          </p:nvPr>
        </p:nvGraphicFramePr>
        <p:xfrm>
          <a:off x="415239" y="4036529"/>
          <a:ext cx="6712773" cy="6135225"/>
        </p:xfrm>
        <a:graphic>
          <a:graphicData uri="http://schemas.openxmlformats.org/drawingml/2006/table">
            <a:tbl>
              <a:tblPr/>
              <a:tblGrid>
                <a:gridCol w="285182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166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79142"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경                     </a:t>
                      </a:r>
                      <a:r>
                        <a:rPr kumimoji="1" lang="ko-KR" altLang="en-US" sz="12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력</a:t>
                      </a: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28435"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사       업        명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참여기간 </a:t>
                      </a: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(  </a:t>
                      </a: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년  월</a:t>
                      </a: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)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담당업무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발주기관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비고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철도공사 고객분야프로그램구축</a:t>
                      </a:r>
                      <a:endParaRPr kumimoji="0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17907" marR="17907" marT="21991" marB="2199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 latinLnBrk="0">
                        <a:lnSpc>
                          <a:spcPct val="100000"/>
                        </a:lnSpc>
                      </a:pPr>
                      <a:r>
                        <a:rPr kumimoji="0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2018.12 ~ 2019.05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PMO/OA</a:t>
                      </a:r>
                      <a:endParaRPr kumimoji="0" 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17907" marR="17907" marT="21991" marB="21991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철도공사</a:t>
                      </a:r>
                      <a:endParaRPr kumimoji="0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17907" marR="17907" marT="21991" marB="21991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ko-KR" sz="9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통계청</a:t>
                      </a:r>
                      <a:r>
                        <a:rPr kumimoji="0" lang="en-US" sz="9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 MDIS_2</a:t>
                      </a:r>
                      <a:r>
                        <a:rPr kumimoji="0" lang="ko-KR" sz="9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단계사업</a:t>
                      </a: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en-US" sz="9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2015.06~2016.01</a:t>
                      </a:r>
                      <a:endParaRPr kumimoji="0" 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PMO</a:t>
                      </a:r>
                      <a:endParaRPr kumimoji="0" lang="en-US" altLang="ko-KR" sz="900" b="0" i="0" u="none" strike="noStrike" kern="1200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통계청</a:t>
                      </a:r>
                      <a:endParaRPr kumimoji="0" 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2113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2014</a:t>
                      </a:r>
                      <a:r>
                        <a:rPr kumimoji="0" lang="ko-KR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년 대한민국정부포털 운영및 기능개선사업</a:t>
                      </a:r>
                      <a:endParaRPr kumimoji="0" 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en-US" sz="9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2014.04~2014.07</a:t>
                      </a:r>
                      <a:endParaRPr kumimoji="0" 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PMO/OA</a:t>
                      </a:r>
                      <a:endParaRPr kumimoji="0" lang="en-US" altLang="ko-KR" sz="900" b="0" i="0" u="none" strike="noStrike" kern="1200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en-US" sz="9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 </a:t>
                      </a:r>
                      <a:r>
                        <a:rPr kumimoji="0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안전</a:t>
                      </a:r>
                      <a:endParaRPr kumimoji="0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행정부</a:t>
                      </a:r>
                      <a:endParaRPr kumimoji="0" 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ko-KR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전자심판정 등 구축</a:t>
                      </a:r>
                      <a:endParaRPr kumimoji="0" 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en-US" sz="9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2013.09~2014.02</a:t>
                      </a:r>
                      <a:endParaRPr kumimoji="0" 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900" b="0" i="0" u="none" strike="noStrike" kern="1200" cap="none" normalizeH="0" baseline="0" noProof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PMO/OA</a:t>
                      </a:r>
                      <a:endParaRPr kumimoji="0" lang="en-US" altLang="ko-KR" sz="900" b="0" i="0" u="none" strike="noStrike" kern="1200" cap="none" normalizeH="0" baseline="0" noProof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en-US" sz="900" b="0" i="0" u="none" strike="noStrike" kern="1200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 </a:t>
                      </a:r>
                      <a:r>
                        <a:rPr kumimoji="0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헌법</a:t>
                      </a:r>
                      <a:endParaRPr kumimoji="0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kumimoji="0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재판소</a:t>
                      </a:r>
                      <a:endParaRPr kumimoji="0" 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M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9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6. </a:t>
            </a:r>
            <a:r>
              <a:rPr lang="ko-KR" altLang="en-US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투입인력 및 이력사항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13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6.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투입인력 및 이력사항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Rix모던명조 L" panose="02020603020101020101" pitchFamily="18" charset="-127"/>
              <a:ea typeface="Rix모던명조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84322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20"/>
          <p:cNvGrpSpPr/>
          <p:nvPr/>
        </p:nvGrpSpPr>
        <p:grpSpPr>
          <a:xfrm>
            <a:off x="346587" y="1981628"/>
            <a:ext cx="6854424" cy="304732"/>
            <a:chOff x="351375" y="3691740"/>
            <a:chExt cx="6274068" cy="284889"/>
          </a:xfrm>
        </p:grpSpPr>
        <p:pic>
          <p:nvPicPr>
            <p:cNvPr id="130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571417" y="3691740"/>
              <a:ext cx="1313508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투입인력 이력사항</a:t>
              </a: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7320612"/>
              </p:ext>
            </p:extLst>
          </p:nvPr>
        </p:nvGraphicFramePr>
        <p:xfrm>
          <a:off x="424750" y="2538388"/>
          <a:ext cx="6721066" cy="1237093"/>
        </p:xfrm>
        <a:graphic>
          <a:graphicData uri="http://schemas.openxmlformats.org/drawingml/2006/table">
            <a:tbl>
              <a:tblPr/>
              <a:tblGrid>
                <a:gridCol w="6788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12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107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5686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773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88672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5686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84096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1009152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304802"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성명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최성한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소속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직책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과장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연령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34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세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6015">
                <a:tc rowSpan="2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학력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-84138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원광대학교 컴퓨터공학과 전공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288000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해당분야근무경력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8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년 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  4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개월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6015">
                <a:tc vMerge="1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endParaRPr kumimoji="1" lang="ko-KR" altLang="en-US" sz="900" b="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-84138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대학원                           전공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288000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endParaRPr kumimoji="1" lang="ko-KR" altLang="en-US" sz="900" b="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자    격    증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정보처리산업기사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0261">
                <a:tc gridSpan="2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본사업참여임무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65303" marR="65303" marT="30784" marB="3078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사업참여기간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사업전기간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참여율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100%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9077186"/>
              </p:ext>
            </p:extLst>
          </p:nvPr>
        </p:nvGraphicFramePr>
        <p:xfrm>
          <a:off x="415239" y="4036529"/>
          <a:ext cx="6712773" cy="6135225"/>
        </p:xfrm>
        <a:graphic>
          <a:graphicData uri="http://schemas.openxmlformats.org/drawingml/2006/table">
            <a:tbl>
              <a:tblPr/>
              <a:tblGrid>
                <a:gridCol w="285182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166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79142"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경                     </a:t>
                      </a:r>
                      <a:r>
                        <a:rPr kumimoji="1" lang="ko-KR" altLang="en-US" sz="12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력</a:t>
                      </a: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28435"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사       업        명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참여기간 </a:t>
                      </a: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(  </a:t>
                      </a: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년  월</a:t>
                      </a: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)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담당업무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발주기관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비고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포털사이트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 유지보수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2010.03~2010.04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유지보수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인천평생교육원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소프트캠퍼스 홈페이지 개발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2010.05~2010.07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소프트캠퍼스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21137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보조사업통합관리시스템 개발 및 유지보수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2010.08~2012.07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지자체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(</a:t>
                      </a: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도시군구청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)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한의학연구원 유지보수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2012.08~2013.10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유지보수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한국한의학연구원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카이스트 도서관 홈페이지 개선 사업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2013.11~2014.12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카이스트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신 병무행정시스템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2015.02~2015.11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병무청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기획행정시스템 고도화 및 유지보수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2015.12~2016.12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한국원자력통제기술원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온라인채용시스템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2017.01~2017.08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한국과학기술연구회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출연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(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연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)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협업 포털 설문시스템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2017.08~2017.11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한국과학기술연구회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연구회 운영기반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MIS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구축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2017.12~2018.07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한국과학기술연구회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1600"/>
                        </a:lnSpc>
                        <a:spcAft>
                          <a:spcPts val="0"/>
                        </a:spcAft>
                      </a:pPr>
                      <a:endParaRPr lang="ko-KR" sz="900" dirty="0">
                        <a:solidFill>
                          <a:schemeClr val="tx1"/>
                        </a:solidFill>
                        <a:effectLst/>
                        <a:latin typeface="+mj-lt"/>
                        <a:ea typeface="Rix모던명조 L" panose="02020603020101020101"/>
                        <a:cs typeface="Times New Roman" panose="02020603050405020304" pitchFamily="18" charset="0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M" panose="02020603020101020101" pitchFamily="18" charset="-127"/>
                        <a:ea typeface="Rix모던명조 L" panose="02020603020101020101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9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6. </a:t>
            </a:r>
            <a:r>
              <a:rPr lang="ko-KR" altLang="en-US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투입인력 및 이력사항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13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6.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투입인력 및 이력사항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Rix모던명조 L" panose="02020603020101020101" pitchFamily="18" charset="-127"/>
              <a:ea typeface="Rix모던명조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836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20"/>
          <p:cNvGrpSpPr/>
          <p:nvPr/>
        </p:nvGrpSpPr>
        <p:grpSpPr>
          <a:xfrm>
            <a:off x="346587" y="1981628"/>
            <a:ext cx="6854424" cy="304732"/>
            <a:chOff x="351375" y="3691740"/>
            <a:chExt cx="6274068" cy="284889"/>
          </a:xfrm>
        </p:grpSpPr>
        <p:pic>
          <p:nvPicPr>
            <p:cNvPr id="130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571417" y="3691740"/>
              <a:ext cx="1313508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투입인력 이력사항</a:t>
              </a: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66996225"/>
              </p:ext>
            </p:extLst>
          </p:nvPr>
        </p:nvGraphicFramePr>
        <p:xfrm>
          <a:off x="424750" y="2538388"/>
          <a:ext cx="6721066" cy="1237093"/>
        </p:xfrm>
        <a:graphic>
          <a:graphicData uri="http://schemas.openxmlformats.org/drawingml/2006/table">
            <a:tbl>
              <a:tblPr/>
              <a:tblGrid>
                <a:gridCol w="6788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12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107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5686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773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88672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5686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84096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1009152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304802"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성명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한진희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소속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직책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과장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연령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32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세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6015">
                <a:tc rowSpan="2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학력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-84138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대전보건대학 컴퓨터정보통신 전공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288000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해당분야근무경력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8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년 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  4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개월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6015">
                <a:tc vMerge="1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endParaRPr kumimoji="1" lang="ko-KR" altLang="en-US" sz="900" b="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-84138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대학원                           전공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288000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endParaRPr kumimoji="1" lang="ko-KR" altLang="en-US" sz="900" b="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자    격    증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정보처리기사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0261">
                <a:tc gridSpan="2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본사업참여임무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GIS 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65303" marR="65303" marT="30784" marB="3078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사업참여기간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사업전기간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참여율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100%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7844754"/>
              </p:ext>
            </p:extLst>
          </p:nvPr>
        </p:nvGraphicFramePr>
        <p:xfrm>
          <a:off x="415239" y="4036529"/>
          <a:ext cx="6712773" cy="6135225"/>
        </p:xfrm>
        <a:graphic>
          <a:graphicData uri="http://schemas.openxmlformats.org/drawingml/2006/table">
            <a:tbl>
              <a:tblPr/>
              <a:tblGrid>
                <a:gridCol w="285182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166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79142"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경                     </a:t>
                      </a:r>
                      <a:r>
                        <a:rPr kumimoji="1" lang="ko-KR" altLang="en-US" sz="12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력</a:t>
                      </a: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28435"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사       업        명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참여기간 </a:t>
                      </a: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(  </a:t>
                      </a: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년  월</a:t>
                      </a: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)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담당업무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발주기관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비고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철도공사 고객분야프로그램구축</a:t>
                      </a:r>
                      <a:endParaRPr lang="ko-KR" altLang="en-US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17907" marR="17907" marT="21991" marB="2199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 latinLnBrk="0">
                        <a:lnSpc>
                          <a:spcPct val="100000"/>
                        </a:lnSpc>
                      </a:pP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2019.01 ~ 2019.05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.</a:t>
                      </a: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lang="en-US" altLang="ko-KR" sz="900" kern="100" dirty="0" smtClean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lang="en-US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17907" marR="17907" marT="21991" marB="21991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철도공사</a:t>
                      </a:r>
                      <a:endParaRPr lang="ko-KR" altLang="en-US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17907" marR="17907" marT="21991" marB="21991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연세대학교 한국어학당 홈페이지 및</a:t>
                      </a:r>
                      <a:endParaRPr lang="en-US" altLang="ko-KR" sz="900" kern="100" dirty="0" smtClean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학사관리시스템구축</a:t>
                      </a:r>
                      <a:endParaRPr lang="ko-KR" altLang="en-US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17907" marR="17907" marT="21991" marB="21991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 latinLnBrk="0">
                        <a:lnSpc>
                          <a:spcPct val="100000"/>
                        </a:lnSpc>
                      </a:pP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2018.06 ~ 2018.12</a:t>
                      </a:r>
                    </a:p>
                  </a:txBody>
                  <a:tcPr marL="36000" marR="36000" marT="36000" marB="3600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lang="en-US" altLang="ko-KR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.</a:t>
                      </a: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lang="en-US" altLang="ko-KR" sz="900" kern="100" noProof="0" dirty="0" smtClean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lang="en-US" altLang="ko-KR" sz="900" kern="100" noProof="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17907" marR="17907" marT="21991" marB="21991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연세대학교</a:t>
                      </a:r>
                      <a:endParaRPr lang="ko-KR" altLang="en-US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17907" marR="17907" marT="21991" marB="21991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21137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KT&amp;G </a:t>
                      </a: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해외영업관리시스템구축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2017.01 ~ </a:t>
                      </a: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2017.12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lang="en-US" altLang="ko-KR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.</a:t>
                      </a: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lang="en-US" altLang="ko-KR" sz="900" kern="100" noProof="0" dirty="0" smtClean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lang="en-US" altLang="ko-KR" sz="900" kern="100" noProof="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 </a:t>
                      </a: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KT&amp;G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2016</a:t>
                      </a: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년 자연환경종합 </a:t>
                      </a: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DB</a:t>
                      </a: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구축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2016.04 ~ 2016.12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lang="en-US" altLang="ko-KR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.</a:t>
                      </a: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lang="en-US" altLang="ko-KR" sz="900" kern="100" noProof="0" dirty="0" smtClean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lang="en-US" altLang="ko-KR" sz="900" kern="100" noProof="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900" kern="100" dirty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 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생태원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관세청 </a:t>
                      </a: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4</a:t>
                      </a: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세대 국종망 </a:t>
                      </a: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</a:t>
                      </a: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단계구축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2014.05 ~ </a:t>
                      </a:r>
                      <a:r>
                        <a:rPr lang="en-US" altLang="ko-KR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2016.03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lang="en-US" altLang="ko-KR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.</a:t>
                      </a: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lang="en-US" altLang="ko-KR" sz="900" kern="100" noProof="0" dirty="0" smtClean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marL="0" marR="0" lvl="0" indent="0" algn="ctr" defTabSz="755934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900" kern="100" noProof="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lang="en-US" altLang="ko-KR" sz="900" kern="100" noProof="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r>
                        <a:rPr lang="ko-KR" altLang="en-US" sz="900" kern="100" dirty="0" smtClean="0"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관세청</a:t>
                      </a:r>
                      <a:endParaRPr lang="ko-KR" sz="900" kern="100" dirty="0"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62865" marR="62865" marT="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ko-KR" altLang="en-US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en-US" altLang="ko-KR" sz="900" kern="100" dirty="0" smtClean="0"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l" latinLnBrk="1">
                        <a:spcAft>
                          <a:spcPts val="0"/>
                        </a:spcAft>
                      </a:pPr>
                      <a:endParaRPr lang="ko-KR" sz="900" kern="100" dirty="0"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62865" marR="62865" marT="0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762000" rtl="0" eaLnBrk="0" fontAlgn="base" latinLnBrk="1" hangingPunct="0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>
                          <a:tab pos="762000" algn="l"/>
                        </a:tabLst>
                      </a:pPr>
                      <a:endParaRPr kumimoji="1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18000" marR="18000" marT="54005" marB="54005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spcAft>
                          <a:spcPts val="0"/>
                        </a:spcAft>
                      </a:pPr>
                      <a:endParaRPr lang="ko-KR" sz="900" kern="100" dirty="0">
                        <a:effectLst/>
                        <a:latin typeface="돋움체" panose="020B0609000101010101" pitchFamily="49" charset="-127"/>
                        <a:ea typeface="Rix모던명조 L" panose="02020603020101020101"/>
                      </a:endParaRPr>
                    </a:p>
                  </a:txBody>
                  <a:tcPr marL="62865" marR="62865" marT="0" marB="0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76115">
                <a:tc>
                  <a:txBody>
                    <a:bodyPr/>
                    <a:lstStyle>
                      <a:lvl1pPr marL="128588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128588" marR="0" lvl="0" indent="0" algn="l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>
                      <a:lvl1pPr marL="128588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8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4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 sz="20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latinLnBrk="1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fontAlgn="base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rtl="0" fontAlgn="ctr"/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8639" marR="8639" marT="814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8639" marR="8639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8639" marR="8639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8639" marR="8639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rtl="0" fontAlgn="ctr"/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8639" marR="8639" marT="8145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8639" marR="8639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1" lang="en-US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8639" marR="8639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endParaRPr kumimoji="1" lang="en-US" altLang="ko-KR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8639" marR="8639" marT="8145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9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6. </a:t>
            </a:r>
            <a:r>
              <a:rPr lang="ko-KR" altLang="en-US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투입인력 및 이력사항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13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6.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투입인력 및 이력사항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Rix모던명조 L" panose="02020603020101020101" pitchFamily="18" charset="-127"/>
              <a:ea typeface="Rix모던명조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9923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4.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사업실적 증명서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4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사업실적 증명서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07" y="2039811"/>
            <a:ext cx="5666667" cy="80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06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4.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사업실적 증명서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4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사업실적 증명서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07" y="2106340"/>
            <a:ext cx="5688739" cy="7823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2012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4.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사업실적 증명서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 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4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사업실적 증명서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graphicFrame>
        <p:nvGraphicFramePr>
          <p:cNvPr id="2" name="개체 1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0004638"/>
              </p:ext>
            </p:extLst>
          </p:nvPr>
        </p:nvGraphicFramePr>
        <p:xfrm>
          <a:off x="756295" y="2017717"/>
          <a:ext cx="5667375" cy="80200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NesPDF" r:id="rId3" imgW="5667120" imgH="8019720" progId="NesPDF.Document">
                  <p:embed/>
                </p:oleObj>
              </mc:Choice>
              <mc:Fallback>
                <p:oleObj name="NesPDF" r:id="rId3" imgW="5667120" imgH="8019720" progId="NesPDF.Document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56295" y="2017717"/>
                        <a:ext cx="5667375" cy="80200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4907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4.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사업실적 증명서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 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4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사업실적 증명서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07" y="2142344"/>
            <a:ext cx="5688844" cy="7823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450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4.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사업실적 증명서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 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4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사업실적 증명서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95" y="2178348"/>
            <a:ext cx="5666667" cy="80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6355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4.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사업실적 증명서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4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사업실적 증명서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7298" y="2106340"/>
            <a:ext cx="5666667" cy="80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5585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1. </a:t>
            </a:r>
            <a:r>
              <a:rPr lang="ko-KR" alt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제안사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 일반현황</a:t>
            </a:r>
            <a:endParaRPr lang="en-US" altLang="ko-KR" sz="1600" dirty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  <a:p>
            <a:pPr algn="just" eaLnBrk="0" latinLnBrk="0" hangingPunct="0">
              <a:spcAft>
                <a:spcPts val="327"/>
              </a:spcAft>
            </a:pP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1.1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일반현황 및 주</a:t>
            </a:r>
            <a:r>
              <a:rPr lang="ko-KR" altLang="en-US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요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연혁</a:t>
            </a:r>
            <a:endParaRPr lang="en-US" altLang="ko-KR" sz="1500" dirty="0">
              <a:solidFill>
                <a:schemeClr val="tx1">
                  <a:lumMod val="65000"/>
                  <a:lumOff val="35000"/>
                </a:schemeClr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  <a:p>
            <a:pPr algn="just" eaLnBrk="0" latinLnBrk="0" hangingPunct="0">
              <a:spcAft>
                <a:spcPts val="653"/>
              </a:spcAft>
            </a:pP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제안사는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IT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인프라에서 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비즈니스 서비스 구축분야와 시스템 통합에서 특화된 지식과 경험을 축적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하여 대학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공공부문의 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정보화사업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그룹웨어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포털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 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모바일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웹반응형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서비스 영역 등의 사업을 운영하고 있습니다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.</a:t>
            </a:r>
          </a:p>
        </p:txBody>
      </p:sp>
      <p:grpSp>
        <p:nvGrpSpPr>
          <p:cNvPr id="17" name="그룹 120"/>
          <p:cNvGrpSpPr/>
          <p:nvPr/>
        </p:nvGrpSpPr>
        <p:grpSpPr>
          <a:xfrm>
            <a:off x="354096" y="2792809"/>
            <a:ext cx="6854424" cy="304732"/>
            <a:chOff x="351375" y="3691740"/>
            <a:chExt cx="6274068" cy="284889"/>
          </a:xfrm>
        </p:grpSpPr>
        <p:pic>
          <p:nvPicPr>
            <p:cNvPr id="130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571417" y="3691740"/>
              <a:ext cx="1216667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일반현황 및 연혁</a:t>
              </a:r>
            </a:p>
          </p:txBody>
        </p:sp>
      </p:grp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1. </a:t>
            </a:r>
            <a:r>
              <a:rPr lang="ko-KR" altLang="en-US" sz="1100" dirty="0" err="1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제안사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일반현황 ▶ 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1.1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일반현황 및 연혁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graphicFrame>
        <p:nvGraphicFramePr>
          <p:cNvPr id="28" name="Group 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76498806"/>
              </p:ext>
            </p:extLst>
          </p:nvPr>
        </p:nvGraphicFramePr>
        <p:xfrm>
          <a:off x="366905" y="3229257"/>
          <a:ext cx="6828915" cy="1567764"/>
        </p:xfrm>
        <a:graphic>
          <a:graphicData uri="http://schemas.openxmlformats.org/drawingml/2006/table">
            <a:tbl>
              <a:tblPr/>
              <a:tblGrid>
                <a:gridCol w="1240786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74039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17552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672218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261294">
                <a:tc>
                  <a:txBody>
                    <a:bodyPr/>
                    <a:lstStyle>
                      <a:lvl1pPr marL="0" algn="l" defTabSz="1001713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10017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회사명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69358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1001713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10017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69358" marR="0" marT="0" marB="0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1001713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10017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대표자</a:t>
                      </a:r>
                    </a:p>
                  </a:txBody>
                  <a:tcPr marL="69358" marR="0" marT="0" marB="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 김 준 호</a:t>
                      </a:r>
                    </a:p>
                  </a:txBody>
                  <a:tcPr marL="69358" marR="0" marT="0" marB="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1294">
                <a:tc>
                  <a:txBody>
                    <a:bodyPr/>
                    <a:lstStyle>
                      <a:lvl1pPr marL="0" algn="l" defTabSz="1001713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10017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사업분야</a:t>
                      </a:r>
                    </a:p>
                  </a:txBody>
                  <a:tcPr marL="69358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l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시스템통합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소프트웨어 개발 및 공급사업</a:t>
                      </a:r>
                    </a:p>
                  </a:txBody>
                  <a:tcPr marL="89995" marR="89995" marT="46827" marB="46827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1294">
                <a:tc>
                  <a:txBody>
                    <a:bodyPr/>
                    <a:lstStyle>
                      <a:lvl1pPr marL="0" algn="l" defTabSz="1001713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10017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주소</a:t>
                      </a:r>
                    </a:p>
                  </a:txBody>
                  <a:tcPr marL="69358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대전광역시 서구 청사서로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70, 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상가동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303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호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(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월평동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, 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무궁화아파트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)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89995" marR="89995" marT="46827" marB="46827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61294">
                <a:tc>
                  <a:txBody>
                    <a:bodyPr/>
                    <a:lstStyle>
                      <a:lvl1pPr marL="0" algn="l" defTabSz="1001713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10017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전화번호</a:t>
                      </a:r>
                    </a:p>
                  </a:txBody>
                  <a:tcPr marL="69358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042-487-8112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89995" marR="89995" marT="46827" marB="46827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FAX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89995" marR="89995" marT="46827" marB="4682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marL="0" algn="l" defTabSz="914400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042-487-8113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89995" marR="89995" marT="46827" marB="4682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61294">
                <a:tc>
                  <a:txBody>
                    <a:bodyPr/>
                    <a:lstStyle>
                      <a:lvl1pPr marL="0" algn="l" defTabSz="1001713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10017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회사 설립 년도</a:t>
                      </a:r>
                    </a:p>
                  </a:txBody>
                  <a:tcPr marL="69358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2015</a:t>
                      </a:r>
                      <a:r>
                        <a:rPr kumimoji="1" lang="ko-KR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년  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04</a:t>
                      </a:r>
                      <a:r>
                        <a:rPr kumimoji="1" lang="ko-KR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월</a:t>
                      </a:r>
                    </a:p>
                  </a:txBody>
                  <a:tcPr marL="89995" marR="89995" marT="46827" marB="46827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61294">
                <a:tc>
                  <a:txBody>
                    <a:bodyPr/>
                    <a:lstStyle>
                      <a:lvl1pPr marL="0" algn="l" defTabSz="1001713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1001713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1001713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ctr" defTabSz="1001713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해당부문 종사기간</a:t>
                      </a:r>
                    </a:p>
                  </a:txBody>
                  <a:tcPr marL="69358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3">
                  <a:txBody>
                    <a:bodyPr/>
                    <a:lstStyle>
                      <a:lvl1pPr marL="0" algn="l" defTabSz="914400" rtl="0" eaLnBrk="1" latinLnBrk="1" hangingPunct="1">
                        <a:lnSpc>
                          <a:spcPct val="90000"/>
                        </a:lnSpc>
                        <a:spcBef>
                          <a:spcPts val="1000"/>
                        </a:spcBef>
                        <a:buFont typeface="Arial" panose="020B0604020202020204" pitchFamily="34" charset="0"/>
                        <a:defRPr sz="24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1pPr>
                      <a:lvl2pPr marL="742950" indent="-28575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20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2pPr>
                      <a:lvl3pPr marL="11430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8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3pPr>
                      <a:lvl4pPr marL="16002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4pPr>
                      <a:lvl5pPr marL="2057400" indent="-228600" algn="l" defTabSz="914400" rtl="0" eaLnBrk="1" latinLnBrk="1" hangingPunct="1">
                        <a:lnSpc>
                          <a:spcPct val="90000"/>
                        </a:lnSpc>
                        <a:spcBef>
                          <a:spcPts val="500"/>
                        </a:spcBef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5pPr>
                      <a:lvl6pPr marL="25146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6pPr>
                      <a:lvl7pPr marL="29718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7pPr>
                      <a:lvl8pPr marL="34290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8pPr>
                      <a:lvl9pPr marL="3886200" indent="-228600" algn="l" defTabSz="914400" rtl="0" eaLnBrk="0" fontAlgn="base" latinLnBrk="1" hangingPunct="0">
                        <a:lnSpc>
                          <a:spcPct val="90000"/>
                        </a:lnSpc>
                        <a:spcBef>
                          <a:spcPts val="5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 sz="1600" kern="1200">
                          <a:solidFill>
                            <a:schemeClr val="tx1"/>
                          </a:solidFill>
                          <a:latin typeface="맑은 고딕" panose="020B0503020000020004" pitchFamily="50" charset="-127"/>
                          <a:ea typeface="맑은 고딕" panose="020B0503020000020004" pitchFamily="50" charset="-127"/>
                        </a:defRPr>
                      </a:lvl9pPr>
                    </a:lstStyle>
                    <a:p>
                      <a:pPr marL="0" marR="0" lvl="0" indent="0" algn="just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2015</a:t>
                      </a:r>
                      <a:r>
                        <a:rPr kumimoji="1" lang="ko-KR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년 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04</a:t>
                      </a:r>
                      <a:r>
                        <a:rPr kumimoji="1" lang="ko-KR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월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~ 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현재</a:t>
                      </a:r>
                      <a:r>
                        <a:rPr kumimoji="1" lang="ko-KR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( 4</a:t>
                      </a:r>
                      <a:r>
                        <a:rPr kumimoji="1" lang="ko-KR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년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 04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개월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)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89995" marR="89995" marT="46827" marB="46827"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84" name="그룹 83"/>
          <p:cNvGrpSpPr>
            <a:grpSpLocks/>
          </p:cNvGrpSpPr>
          <p:nvPr/>
        </p:nvGrpSpPr>
        <p:grpSpPr bwMode="auto">
          <a:xfrm>
            <a:off x="454850" y="4986660"/>
            <a:ext cx="2911475" cy="168275"/>
            <a:chOff x="1118401" y="2642222"/>
            <a:chExt cx="2662771" cy="169202"/>
          </a:xfrm>
        </p:grpSpPr>
        <p:sp>
          <p:nvSpPr>
            <p:cNvPr id="85" name="Rectangle 17"/>
            <p:cNvSpPr>
              <a:spLocks noChangeArrowheads="1"/>
            </p:cNvSpPr>
            <p:nvPr/>
          </p:nvSpPr>
          <p:spPr bwMode="auto">
            <a:xfrm>
              <a:off x="1333281" y="2642222"/>
              <a:ext cx="2447891" cy="169202"/>
            </a:xfrm>
            <a:prstGeom prst="rect">
              <a:avLst/>
            </a:prstGeom>
            <a:extLst/>
          </p:spPr>
          <p:txBody>
            <a:bodyPr lIns="0" anchor="ctr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hangingPunct="1">
                <a:lnSpc>
                  <a:spcPct val="125000"/>
                </a:lnSpc>
                <a:defRPr/>
              </a:pPr>
              <a:r>
                <a:rPr lang="ko-KR" altLang="en-US" sz="1000" spc="-50" dirty="0">
                  <a:solidFill>
                    <a:srgbClr val="002060"/>
                  </a:solidFill>
                  <a:latin typeface="Rix고딕 EB" pitchFamily="18" charset="-127"/>
                  <a:ea typeface="Rix고딕 EB" pitchFamily="18" charset="-127"/>
                </a:rPr>
                <a:t> 주요연혁</a:t>
              </a:r>
            </a:p>
          </p:txBody>
        </p:sp>
        <p:pic>
          <p:nvPicPr>
            <p:cNvPr id="86" name="그림 8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18401" y="2665116"/>
              <a:ext cx="172042" cy="1234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87" name="그룹 86"/>
          <p:cNvGrpSpPr>
            <a:grpSpLocks/>
          </p:cNvGrpSpPr>
          <p:nvPr/>
        </p:nvGrpSpPr>
        <p:grpSpPr bwMode="auto">
          <a:xfrm>
            <a:off x="540575" y="8279525"/>
            <a:ext cx="5851525" cy="1573733"/>
            <a:chOff x="1238400" y="6065614"/>
            <a:chExt cx="5349953" cy="1573477"/>
          </a:xfrm>
        </p:grpSpPr>
        <p:sp>
          <p:nvSpPr>
            <p:cNvPr id="88" name="Rectangle 1338" descr="강-2단"/>
            <p:cNvSpPr>
              <a:spLocks noChangeArrowheads="1"/>
            </p:cNvSpPr>
            <p:nvPr/>
          </p:nvSpPr>
          <p:spPr bwMode="auto">
            <a:xfrm>
              <a:off x="1836387" y="7485129"/>
              <a:ext cx="3780963" cy="1539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endParaRPr lang="ko-KR" altLang="en-US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89" name="Line 448"/>
            <p:cNvSpPr>
              <a:spLocks noChangeShapeType="1"/>
            </p:cNvSpPr>
            <p:nvPr/>
          </p:nvSpPr>
          <p:spPr bwMode="auto">
            <a:xfrm>
              <a:off x="1836387" y="7093054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90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4885" y="6339171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1" name="Rectangle 1338" descr="강-2단"/>
            <p:cNvSpPr>
              <a:spLocks noChangeArrowheads="1"/>
            </p:cNvSpPr>
            <p:nvPr/>
          </p:nvSpPr>
          <p:spPr bwMode="auto">
            <a:xfrm>
              <a:off x="1836387" y="6350425"/>
              <a:ext cx="4493612" cy="1539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en-US" altLang="ko-KR" sz="10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5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월 철도 차세대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KOVIS 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구축 사업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(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하도급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)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92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4885" y="6627156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3" name="Line 448"/>
            <p:cNvSpPr>
              <a:spLocks noChangeShapeType="1"/>
            </p:cNvSpPr>
            <p:nvPr/>
          </p:nvSpPr>
          <p:spPr bwMode="auto">
            <a:xfrm>
              <a:off x="1836387" y="6805070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94" name="Rectangle 1338" descr="강-2단"/>
            <p:cNvSpPr>
              <a:spLocks noChangeArrowheads="1"/>
            </p:cNvSpPr>
            <p:nvPr/>
          </p:nvSpPr>
          <p:spPr bwMode="auto">
            <a:xfrm>
              <a:off x="1802392" y="6589081"/>
              <a:ext cx="4689555" cy="15396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en-US" altLang="ko-KR" sz="10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 1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월 철도공사 예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.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발권 운영 지원 시스템 구축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(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하도급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)  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95" name="Rectangle 1338" descr="강-2단"/>
            <p:cNvSpPr>
              <a:spLocks noChangeArrowheads="1"/>
            </p:cNvSpPr>
            <p:nvPr/>
          </p:nvSpPr>
          <p:spPr bwMode="auto">
            <a:xfrm>
              <a:off x="1836387" y="6867096"/>
              <a:ext cx="3852082" cy="1539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en-US" altLang="ko-KR" sz="10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7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월 통계청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MDIS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시스템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3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차 구축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(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하도급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)</a:t>
              </a:r>
              <a:endParaRPr lang="ko-KR" altLang="en-US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96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8605" y="6877066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97" name="Line 448"/>
            <p:cNvSpPr>
              <a:spLocks noChangeShapeType="1"/>
            </p:cNvSpPr>
            <p:nvPr/>
          </p:nvSpPr>
          <p:spPr bwMode="auto">
            <a:xfrm>
              <a:off x="1836387" y="6235449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98" name="Text Box 218"/>
            <p:cNvSpPr txBox="1">
              <a:spLocks noChangeArrowheads="1"/>
            </p:cNvSpPr>
            <p:nvPr/>
          </p:nvSpPr>
          <p:spPr bwMode="auto">
            <a:xfrm>
              <a:off x="1238400" y="6086071"/>
              <a:ext cx="322432" cy="199252"/>
            </a:xfrm>
            <a:prstGeom prst="rect">
              <a:avLst/>
            </a:prstGeom>
            <a:noFill/>
            <a:ln>
              <a:noFill/>
            </a:ln>
            <a:effectLst>
              <a:prstShdw prst="shdw17" dist="17961" dir="2700000">
                <a:srgbClr val="808080"/>
              </a:prstShdw>
            </a:effectLst>
            <a:extLst/>
          </p:spPr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hangingPunct="1">
                <a:lnSpc>
                  <a:spcPct val="125000"/>
                </a:lnSpc>
                <a:defRPr/>
              </a:pPr>
              <a:r>
                <a:rPr lang="en-US" altLang="ko-KR" sz="1200" dirty="0" smtClean="0">
                  <a:solidFill>
                    <a:srgbClr val="195E81"/>
                  </a:solidFill>
                  <a:latin typeface="가는각진제목체"/>
                  <a:ea typeface="+mn-ea"/>
                </a:rPr>
                <a:t>2016</a:t>
              </a:r>
              <a:endParaRPr lang="ko-KR" altLang="en-US" sz="1200" dirty="0">
                <a:solidFill>
                  <a:srgbClr val="195E81"/>
                </a:solidFill>
                <a:latin typeface="가는각진제목체"/>
                <a:ea typeface="+mn-ea"/>
              </a:endParaRPr>
            </a:p>
          </p:txBody>
        </p:sp>
        <p:pic>
          <p:nvPicPr>
            <p:cNvPr id="99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04885" y="6085107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0" name="Rectangle 1338" descr="강-2단"/>
            <p:cNvSpPr>
              <a:spLocks noChangeArrowheads="1"/>
            </p:cNvSpPr>
            <p:nvPr/>
          </p:nvSpPr>
          <p:spPr bwMode="auto">
            <a:xfrm>
              <a:off x="1784044" y="6065614"/>
              <a:ext cx="4297670" cy="15396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en-US" altLang="ko-KR" sz="10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8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월 국립 </a:t>
              </a:r>
              <a:r>
                <a:rPr lang="ko-KR" altLang="en-US" sz="1000" kern="0" dirty="0" err="1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생태원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DB-GIS 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시스템 구축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(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하도급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)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01" name="Line 448"/>
            <p:cNvSpPr>
              <a:spLocks noChangeShapeType="1"/>
            </p:cNvSpPr>
            <p:nvPr/>
          </p:nvSpPr>
          <p:spPr bwMode="auto">
            <a:xfrm>
              <a:off x="1836387" y="6517085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</p:grpSp>
      <p:sp>
        <p:nvSpPr>
          <p:cNvPr id="102" name="Line 448"/>
          <p:cNvSpPr>
            <a:spLocks noChangeShapeType="1"/>
          </p:cNvSpPr>
          <p:nvPr/>
        </p:nvSpPr>
        <p:spPr bwMode="auto">
          <a:xfrm>
            <a:off x="1216552" y="10171236"/>
            <a:ext cx="5197475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  <a:extLst/>
        </p:spPr>
        <p:txBody>
          <a:bodyPr lIns="101334" tIns="50667" rIns="101334" bIns="50667"/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9pPr>
          </a:lstStyle>
          <a:p>
            <a:pPr eaLnBrk="1" latinLnBrk="1" hangingPunct="1">
              <a:lnSpc>
                <a:spcPct val="125000"/>
              </a:lnSpc>
              <a:defRPr/>
            </a:pPr>
            <a:endParaRPr lang="ko-KR" altLang="en-US" sz="1000" dirty="0">
              <a:solidFill>
                <a:prstClr val="black"/>
              </a:solidFill>
              <a:latin typeface="가는각진제목체"/>
              <a:ea typeface="Rix고딕 B" pitchFamily="18" charset="-127"/>
            </a:endParaRPr>
          </a:p>
        </p:txBody>
      </p:sp>
      <p:pic>
        <p:nvPicPr>
          <p:cNvPr id="103" name="Picture 80" descr="패턴-0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419" y="9955212"/>
            <a:ext cx="209673" cy="177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" name="Rectangle 1338" descr="강-2단"/>
          <p:cNvSpPr>
            <a:spLocks noChangeArrowheads="1"/>
          </p:cNvSpPr>
          <p:nvPr/>
        </p:nvSpPr>
        <p:spPr bwMode="auto">
          <a:xfrm>
            <a:off x="1192690" y="9955212"/>
            <a:ext cx="4213225" cy="153987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9pPr>
          </a:lstStyle>
          <a:p>
            <a:pPr defTabSz="1192783" fontAlgn="ctr">
              <a:lnSpc>
                <a:spcPts val="1219"/>
              </a:lnSpc>
              <a:spcBef>
                <a:spcPts val="332"/>
              </a:spcBef>
              <a:buClr>
                <a:srgbClr val="808080"/>
              </a:buClr>
              <a:buSzPct val="80000"/>
              <a:defRPr/>
            </a:pPr>
            <a:r>
              <a: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3</a:t>
            </a:r>
            <a:r>
              <a:rPr lang="ko-KR" altLang="en-US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월 철도시설공단 통합운영 유지보수 사업</a:t>
            </a:r>
            <a:r>
              <a:rPr lang="en-US" altLang="ko-KR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(</a:t>
            </a:r>
            <a:r>
              <a:rPr lang="ko-KR" altLang="en-US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하도급</a:t>
            </a:r>
            <a:r>
              <a:rPr lang="en-US" altLang="ko-KR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)</a:t>
            </a:r>
            <a:r>
              <a:rPr lang="ko-KR" altLang="en-US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 </a:t>
            </a:r>
            <a:endParaRPr lang="ko-KR" altLang="en-US" sz="1000" kern="0" dirty="0">
              <a:solidFill>
                <a:srgbClr val="000000">
                  <a:lumMod val="75000"/>
                  <a:lumOff val="25000"/>
                </a:srgbClr>
              </a:solidFill>
              <a:latin typeface="가는각진제목체"/>
              <a:ea typeface="Rix고딕 B" pitchFamily="18" charset="-127"/>
            </a:endParaRPr>
          </a:p>
        </p:txBody>
      </p:sp>
      <p:sp>
        <p:nvSpPr>
          <p:cNvPr id="105" name="Line 448"/>
          <p:cNvSpPr>
            <a:spLocks noChangeShapeType="1"/>
          </p:cNvSpPr>
          <p:nvPr/>
        </p:nvSpPr>
        <p:spPr bwMode="auto">
          <a:xfrm>
            <a:off x="1216552" y="9883204"/>
            <a:ext cx="5197475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  <a:extLst/>
        </p:spPr>
        <p:txBody>
          <a:bodyPr lIns="101334" tIns="50667" rIns="101334" bIns="50667"/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9pPr>
          </a:lstStyle>
          <a:p>
            <a:pPr eaLnBrk="1" latinLnBrk="1" hangingPunct="1">
              <a:lnSpc>
                <a:spcPct val="125000"/>
              </a:lnSpc>
              <a:defRPr/>
            </a:pPr>
            <a:endParaRPr lang="ko-KR" altLang="en-US" sz="1000" dirty="0">
              <a:solidFill>
                <a:prstClr val="black"/>
              </a:solidFill>
              <a:latin typeface="가는각진제목체"/>
              <a:ea typeface="Rix고딕 B" pitchFamily="18" charset="-127"/>
            </a:endParaRPr>
          </a:p>
        </p:txBody>
      </p:sp>
      <p:pic>
        <p:nvPicPr>
          <p:cNvPr id="106" name="Picture 80" descr="패턴-0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419" y="9683364"/>
            <a:ext cx="209673" cy="177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7" name="Rectangle 1338" descr="강-2단"/>
          <p:cNvSpPr>
            <a:spLocks noChangeArrowheads="1"/>
          </p:cNvSpPr>
          <p:nvPr/>
        </p:nvSpPr>
        <p:spPr bwMode="auto">
          <a:xfrm>
            <a:off x="1192690" y="9683364"/>
            <a:ext cx="4213225" cy="153987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9pPr>
          </a:lstStyle>
          <a:p>
            <a:pPr defTabSz="1192783" fontAlgn="ctr">
              <a:lnSpc>
                <a:spcPts val="1219"/>
              </a:lnSpc>
              <a:spcBef>
                <a:spcPts val="332"/>
              </a:spcBef>
              <a:buClr>
                <a:srgbClr val="808080"/>
              </a:buClr>
              <a:buSzPct val="80000"/>
              <a:defRPr/>
            </a:pPr>
            <a:r>
              <a: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5</a:t>
            </a:r>
            <a:r>
              <a:rPr lang="ko-KR" altLang="en-US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월 통계청 </a:t>
            </a:r>
            <a:r>
              <a:rPr lang="ko-KR" altLang="en-US" sz="1000" kern="0" dirty="0" err="1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나라통계</a:t>
            </a:r>
            <a:r>
              <a:rPr lang="ko-KR" altLang="en-US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 시스템 구축 </a:t>
            </a:r>
            <a:r>
              <a:rPr lang="en-US" altLang="ko-KR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(</a:t>
            </a:r>
            <a:r>
              <a:rPr lang="ko-KR" altLang="en-US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하도급</a:t>
            </a:r>
            <a:r>
              <a:rPr lang="en-US" altLang="ko-KR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)</a:t>
            </a:r>
            <a:endParaRPr lang="ko-KR" altLang="en-US" sz="1000" kern="0" dirty="0">
              <a:solidFill>
                <a:srgbClr val="000000">
                  <a:lumMod val="75000"/>
                  <a:lumOff val="25000"/>
                </a:srgbClr>
              </a:solidFill>
              <a:latin typeface="가는각진제목체"/>
              <a:ea typeface="Rix고딕 B" pitchFamily="18" charset="-127"/>
            </a:endParaRPr>
          </a:p>
        </p:txBody>
      </p:sp>
      <p:sp>
        <p:nvSpPr>
          <p:cNvPr id="108" name="Line 448"/>
          <p:cNvSpPr>
            <a:spLocks noChangeShapeType="1"/>
          </p:cNvSpPr>
          <p:nvPr/>
        </p:nvSpPr>
        <p:spPr bwMode="auto">
          <a:xfrm>
            <a:off x="1216552" y="9595172"/>
            <a:ext cx="5197475" cy="0"/>
          </a:xfrm>
          <a:prstGeom prst="line">
            <a:avLst/>
          </a:prstGeom>
          <a:noFill/>
          <a:ln w="9525">
            <a:solidFill>
              <a:srgbClr val="B2B2B2"/>
            </a:solidFill>
            <a:round/>
            <a:headEnd/>
            <a:tailEnd/>
          </a:ln>
          <a:effectLst/>
          <a:extLst/>
        </p:spPr>
        <p:txBody>
          <a:bodyPr lIns="101334" tIns="50667" rIns="101334" bIns="50667"/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9pPr>
          </a:lstStyle>
          <a:p>
            <a:pPr eaLnBrk="1" latinLnBrk="1" hangingPunct="1">
              <a:lnSpc>
                <a:spcPct val="125000"/>
              </a:lnSpc>
              <a:defRPr/>
            </a:pPr>
            <a:endParaRPr lang="ko-KR" altLang="en-US" sz="1000" dirty="0">
              <a:solidFill>
                <a:prstClr val="black"/>
              </a:solidFill>
              <a:latin typeface="가는각진제목체"/>
              <a:ea typeface="Rix고딕 B" pitchFamily="18" charset="-127"/>
            </a:endParaRPr>
          </a:p>
        </p:txBody>
      </p:sp>
      <p:pic>
        <p:nvPicPr>
          <p:cNvPr id="109" name="Picture 80" descr="패턴-07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1419" y="9379148"/>
            <a:ext cx="209673" cy="177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0" name="Rectangle 1338" descr="강-2단"/>
          <p:cNvSpPr>
            <a:spLocks noChangeArrowheads="1"/>
          </p:cNvSpPr>
          <p:nvPr/>
        </p:nvSpPr>
        <p:spPr bwMode="auto">
          <a:xfrm>
            <a:off x="1192690" y="9379148"/>
            <a:ext cx="4213225" cy="153987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>
            <a:spAutoFit/>
          </a:bodyPr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5pPr>
            <a:lvl6pPr marL="22860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6pPr>
            <a:lvl7pPr marL="27432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7pPr>
            <a:lvl8pPr marL="32004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8pPr>
            <a:lvl9pPr marL="3657600" algn="l" defTabSz="914400" rtl="0" eaLnBrk="1" latinLnBrk="1" hangingPunct="1">
              <a:defRPr kumimoji="1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defRPr>
            </a:lvl9pPr>
          </a:lstStyle>
          <a:p>
            <a:pPr defTabSz="1192783" fontAlgn="ctr">
              <a:lnSpc>
                <a:spcPts val="1219"/>
              </a:lnSpc>
              <a:spcBef>
                <a:spcPts val="332"/>
              </a:spcBef>
              <a:buClr>
                <a:srgbClr val="808080"/>
              </a:buClr>
              <a:buSzPct val="80000"/>
              <a:defRPr/>
            </a:pPr>
            <a:r>
              <a: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5</a:t>
            </a:r>
            <a:r>
              <a:rPr lang="ko-KR" altLang="en-US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월 통계청 </a:t>
            </a:r>
            <a:r>
              <a:rPr lang="en-US" altLang="ko-KR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KOSIS</a:t>
            </a:r>
            <a:r>
              <a:rPr lang="ko-KR" altLang="en-US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시스템 구축</a:t>
            </a:r>
            <a:r>
              <a:rPr lang="en-US" altLang="ko-KR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(</a:t>
            </a:r>
            <a:r>
              <a:rPr lang="ko-KR" altLang="en-US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하도급</a:t>
            </a:r>
            <a:r>
              <a:rPr lang="en-US" altLang="ko-KR" sz="1000" kern="0" dirty="0" smtClean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rPr>
              <a:t>)</a:t>
            </a:r>
            <a:endParaRPr lang="ko-KR" altLang="en-US" sz="1000" kern="0" dirty="0">
              <a:solidFill>
                <a:srgbClr val="000000">
                  <a:lumMod val="75000"/>
                  <a:lumOff val="25000"/>
                </a:srgbClr>
              </a:solidFill>
              <a:latin typeface="가는각진제목체"/>
              <a:ea typeface="Rix고딕 B" pitchFamily="18" charset="-127"/>
            </a:endParaRPr>
          </a:p>
        </p:txBody>
      </p:sp>
      <p:grpSp>
        <p:nvGrpSpPr>
          <p:cNvPr id="111" name="그룹 110"/>
          <p:cNvGrpSpPr>
            <a:grpSpLocks/>
          </p:cNvGrpSpPr>
          <p:nvPr/>
        </p:nvGrpSpPr>
        <p:grpSpPr bwMode="auto">
          <a:xfrm>
            <a:off x="540271" y="6855136"/>
            <a:ext cx="5851524" cy="1652215"/>
            <a:chOff x="1238400" y="5987143"/>
            <a:chExt cx="5349953" cy="1651948"/>
          </a:xfrm>
        </p:grpSpPr>
        <p:sp>
          <p:nvSpPr>
            <p:cNvPr id="112" name="Rectangle 1338" descr="강-2단"/>
            <p:cNvSpPr>
              <a:spLocks noChangeArrowheads="1"/>
            </p:cNvSpPr>
            <p:nvPr/>
          </p:nvSpPr>
          <p:spPr bwMode="auto">
            <a:xfrm>
              <a:off x="1836387" y="7485129"/>
              <a:ext cx="3780963" cy="1539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endParaRPr lang="ko-KR" altLang="en-US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13" name="Line 448"/>
            <p:cNvSpPr>
              <a:spLocks noChangeShapeType="1"/>
            </p:cNvSpPr>
            <p:nvPr/>
          </p:nvSpPr>
          <p:spPr bwMode="auto">
            <a:xfrm>
              <a:off x="1836387" y="7010544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114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0800" y="6251118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5" name="Rectangle 1338" descr="강-2단"/>
            <p:cNvSpPr>
              <a:spLocks noChangeArrowheads="1"/>
            </p:cNvSpPr>
            <p:nvPr/>
          </p:nvSpPr>
          <p:spPr bwMode="auto">
            <a:xfrm>
              <a:off x="1836387" y="6278827"/>
              <a:ext cx="4493612" cy="1539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KT&amp;G 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글로벌 통합업무시스템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2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단계 구축사업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(MIS)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116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0800" y="6534770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17" name="Line 448"/>
            <p:cNvSpPr>
              <a:spLocks noChangeShapeType="1"/>
            </p:cNvSpPr>
            <p:nvPr/>
          </p:nvSpPr>
          <p:spPr bwMode="auto">
            <a:xfrm>
              <a:off x="1836387" y="6731190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19" name="Rectangle 1338" descr="강-2단"/>
            <p:cNvSpPr>
              <a:spLocks noChangeArrowheads="1"/>
            </p:cNvSpPr>
            <p:nvPr/>
          </p:nvSpPr>
          <p:spPr bwMode="auto">
            <a:xfrm>
              <a:off x="1836387" y="6553419"/>
              <a:ext cx="4689555" cy="15396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통계개발원 연구종합관리시스템 고도화 사업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   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20" name="Rectangle 1338" descr="강-2단"/>
            <p:cNvSpPr>
              <a:spLocks noChangeArrowheads="1"/>
            </p:cNvSpPr>
            <p:nvPr/>
          </p:nvSpPr>
          <p:spPr bwMode="auto">
            <a:xfrm>
              <a:off x="1836387" y="6796267"/>
              <a:ext cx="3852082" cy="1539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한국 철도시설관리공단 차세대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KOVIS 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구축사업</a:t>
              </a:r>
              <a:endParaRPr lang="ko-KR" altLang="en-US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121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0800" y="6796188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2" name="Line 448"/>
            <p:cNvSpPr>
              <a:spLocks noChangeShapeType="1"/>
            </p:cNvSpPr>
            <p:nvPr/>
          </p:nvSpPr>
          <p:spPr bwMode="auto">
            <a:xfrm>
              <a:off x="1836387" y="6174069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23" name="Text Box 218"/>
            <p:cNvSpPr txBox="1">
              <a:spLocks noChangeArrowheads="1"/>
            </p:cNvSpPr>
            <p:nvPr/>
          </p:nvSpPr>
          <p:spPr bwMode="auto">
            <a:xfrm>
              <a:off x="1238400" y="5987143"/>
              <a:ext cx="322432" cy="199253"/>
            </a:xfrm>
            <a:prstGeom prst="rect">
              <a:avLst/>
            </a:prstGeom>
            <a:noFill/>
            <a:ln>
              <a:noFill/>
            </a:ln>
            <a:effectLst>
              <a:prstShdw prst="shdw17" dist="17961" dir="2700000">
                <a:srgbClr val="808080"/>
              </a:prstShdw>
            </a:effectLst>
            <a:extLst/>
          </p:spPr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hangingPunct="1">
                <a:lnSpc>
                  <a:spcPct val="125000"/>
                </a:lnSpc>
                <a:defRPr/>
              </a:pPr>
              <a:r>
                <a:rPr lang="en-US" altLang="ko-KR" sz="1200" dirty="0" smtClean="0">
                  <a:solidFill>
                    <a:srgbClr val="195E81"/>
                  </a:solidFill>
                  <a:latin typeface="가는각진제목체"/>
                  <a:ea typeface="+mn-ea"/>
                </a:rPr>
                <a:t>2017</a:t>
              </a:r>
              <a:endParaRPr lang="ko-KR" altLang="en-US" sz="1200" dirty="0">
                <a:solidFill>
                  <a:srgbClr val="195E81"/>
                </a:solidFill>
                <a:latin typeface="가는각진제목체"/>
                <a:ea typeface="+mn-ea"/>
              </a:endParaRPr>
            </a:p>
          </p:txBody>
        </p:sp>
        <p:pic>
          <p:nvPicPr>
            <p:cNvPr id="124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0800" y="5994710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5" name="Rectangle 1338" descr="강-2단"/>
            <p:cNvSpPr>
              <a:spLocks noChangeArrowheads="1"/>
            </p:cNvSpPr>
            <p:nvPr/>
          </p:nvSpPr>
          <p:spPr bwMode="auto">
            <a:xfrm>
              <a:off x="1836387" y="5994710"/>
              <a:ext cx="4297670" cy="15396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K-WATER 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수자원공사 업무시스템 혁신사업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26" name="Line 448"/>
            <p:cNvSpPr>
              <a:spLocks noChangeShapeType="1"/>
            </p:cNvSpPr>
            <p:nvPr/>
          </p:nvSpPr>
          <p:spPr bwMode="auto">
            <a:xfrm>
              <a:off x="1836387" y="6462946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</p:grpSp>
      <p:grpSp>
        <p:nvGrpSpPr>
          <p:cNvPr id="127" name="그룹 126"/>
          <p:cNvGrpSpPr>
            <a:grpSpLocks/>
          </p:cNvGrpSpPr>
          <p:nvPr/>
        </p:nvGrpSpPr>
        <p:grpSpPr bwMode="auto">
          <a:xfrm>
            <a:off x="538021" y="5274692"/>
            <a:ext cx="5851524" cy="1652215"/>
            <a:chOff x="1238400" y="5987143"/>
            <a:chExt cx="5349953" cy="1651948"/>
          </a:xfrm>
        </p:grpSpPr>
        <p:sp>
          <p:nvSpPr>
            <p:cNvPr id="128" name="Rectangle 1338" descr="강-2단"/>
            <p:cNvSpPr>
              <a:spLocks noChangeArrowheads="1"/>
            </p:cNvSpPr>
            <p:nvPr/>
          </p:nvSpPr>
          <p:spPr bwMode="auto">
            <a:xfrm>
              <a:off x="1836387" y="7485129"/>
              <a:ext cx="3780963" cy="1539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endParaRPr lang="ko-KR" altLang="en-US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29" name="Line 448"/>
            <p:cNvSpPr>
              <a:spLocks noChangeShapeType="1"/>
            </p:cNvSpPr>
            <p:nvPr/>
          </p:nvSpPr>
          <p:spPr bwMode="auto">
            <a:xfrm>
              <a:off x="1836387" y="7010544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132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0800" y="6251118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3" name="Rectangle 1338" descr="강-2단"/>
            <p:cNvSpPr>
              <a:spLocks noChangeArrowheads="1"/>
            </p:cNvSpPr>
            <p:nvPr/>
          </p:nvSpPr>
          <p:spPr bwMode="auto">
            <a:xfrm>
              <a:off x="1836387" y="6278827"/>
              <a:ext cx="4493612" cy="153962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연세대학교 한국어학당 및 한국어교사연구소 학사관리시스템 구축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135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0800" y="6534770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36" name="Line 448"/>
            <p:cNvSpPr>
              <a:spLocks noChangeShapeType="1"/>
            </p:cNvSpPr>
            <p:nvPr/>
          </p:nvSpPr>
          <p:spPr bwMode="auto">
            <a:xfrm>
              <a:off x="1836387" y="6731190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37" name="Rectangle 1338" descr="강-2단"/>
            <p:cNvSpPr>
              <a:spLocks noChangeArrowheads="1"/>
            </p:cNvSpPr>
            <p:nvPr/>
          </p:nvSpPr>
          <p:spPr bwMode="auto">
            <a:xfrm>
              <a:off x="1836387" y="6553419"/>
              <a:ext cx="4689555" cy="15396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en-US" altLang="ko-KR" sz="10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KT&amp;G </a:t>
              </a:r>
              <a:r>
                <a:rPr lang="ko-KR" altLang="en-US" sz="10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글로벌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MIS </a:t>
              </a:r>
              <a:r>
                <a:rPr lang="ko-KR" altLang="en-US" sz="1000" kern="0" dirty="0" err="1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모바일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 구축사업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38" name="Rectangle 1338" descr="강-2단"/>
            <p:cNvSpPr>
              <a:spLocks noChangeArrowheads="1"/>
            </p:cNvSpPr>
            <p:nvPr/>
          </p:nvSpPr>
          <p:spPr bwMode="auto">
            <a:xfrm>
              <a:off x="1836387" y="6796267"/>
              <a:ext cx="3852082" cy="15386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한국 철도시설관리공단 철도시설 이력관리 종합시스템 </a:t>
              </a:r>
              <a:r>
                <a:rPr lang="en-US" altLang="ko-KR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RAFIS </a:t>
              </a: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구축사업</a:t>
              </a:r>
              <a:endParaRPr lang="ko-KR" altLang="en-US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139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0800" y="6796188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0" name="Line 448"/>
            <p:cNvSpPr>
              <a:spLocks noChangeShapeType="1"/>
            </p:cNvSpPr>
            <p:nvPr/>
          </p:nvSpPr>
          <p:spPr bwMode="auto">
            <a:xfrm>
              <a:off x="1836387" y="6174069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41" name="Text Box 218"/>
            <p:cNvSpPr txBox="1">
              <a:spLocks noChangeArrowheads="1"/>
            </p:cNvSpPr>
            <p:nvPr/>
          </p:nvSpPr>
          <p:spPr bwMode="auto">
            <a:xfrm>
              <a:off x="1238400" y="5987143"/>
              <a:ext cx="322432" cy="199253"/>
            </a:xfrm>
            <a:prstGeom prst="rect">
              <a:avLst/>
            </a:prstGeom>
            <a:noFill/>
            <a:ln>
              <a:noFill/>
            </a:ln>
            <a:effectLst>
              <a:prstShdw prst="shdw17" dist="17961" dir="2700000">
                <a:srgbClr val="808080"/>
              </a:prstShdw>
            </a:effectLst>
            <a:extLst/>
          </p:spPr>
          <p:txBody>
            <a:bodyPr wrap="none" lIns="0" tIns="0" rIns="0" bIns="0" anchor="ctr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hangingPunct="1">
                <a:lnSpc>
                  <a:spcPct val="125000"/>
                </a:lnSpc>
                <a:defRPr/>
              </a:pPr>
              <a:r>
                <a:rPr lang="en-US" altLang="ko-KR" sz="1200" dirty="0" smtClean="0">
                  <a:solidFill>
                    <a:srgbClr val="195E81"/>
                  </a:solidFill>
                  <a:latin typeface="가는각진제목체"/>
                  <a:ea typeface="+mn-ea"/>
                </a:rPr>
                <a:t>2018</a:t>
              </a:r>
              <a:endParaRPr lang="ko-KR" altLang="en-US" sz="1200" dirty="0">
                <a:solidFill>
                  <a:srgbClr val="195E81"/>
                </a:solidFill>
                <a:latin typeface="가는각진제목체"/>
                <a:ea typeface="+mn-ea"/>
              </a:endParaRPr>
            </a:p>
          </p:txBody>
        </p:sp>
        <p:pic>
          <p:nvPicPr>
            <p:cNvPr id="142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30800" y="5994710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43" name="Rectangle 1338" descr="강-2단"/>
            <p:cNvSpPr>
              <a:spLocks noChangeArrowheads="1"/>
            </p:cNvSpPr>
            <p:nvPr/>
          </p:nvSpPr>
          <p:spPr bwMode="auto">
            <a:xfrm>
              <a:off x="1836387" y="5994710"/>
              <a:ext cx="4297670" cy="15396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ko-KR" altLang="en-US" sz="1000" kern="0" dirty="0" smtClean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대전교육청 고입전형시스템 기능개선 및 현행화 용역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44" name="Line 448"/>
            <p:cNvSpPr>
              <a:spLocks noChangeShapeType="1"/>
            </p:cNvSpPr>
            <p:nvPr/>
          </p:nvSpPr>
          <p:spPr bwMode="auto">
            <a:xfrm>
              <a:off x="1836387" y="6462946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45" name="Line 448"/>
            <p:cNvSpPr>
              <a:spLocks noChangeShapeType="1"/>
            </p:cNvSpPr>
            <p:nvPr/>
          </p:nvSpPr>
          <p:spPr bwMode="auto">
            <a:xfrm>
              <a:off x="1830944" y="7302452"/>
              <a:ext cx="4751966" cy="0"/>
            </a:xfrm>
            <a:prstGeom prst="line">
              <a:avLst/>
            </a:prstGeom>
            <a:noFill/>
            <a:ln w="9525">
              <a:solidFill>
                <a:srgbClr val="B2B2B2"/>
              </a:solidFill>
              <a:round/>
              <a:headEnd/>
              <a:tailEnd/>
            </a:ln>
            <a:effectLst/>
            <a:extLst/>
          </p:spPr>
          <p:txBody>
            <a:bodyPr lIns="101334" tIns="50667" rIns="101334" bIns="50667"/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eaLnBrk="1" latinLnBrk="1" hangingPunct="1">
                <a:lnSpc>
                  <a:spcPct val="125000"/>
                </a:lnSpc>
                <a:defRPr/>
              </a:pPr>
              <a:endParaRPr lang="ko-KR" altLang="en-US" sz="1000" dirty="0">
                <a:solidFill>
                  <a:prstClr val="black"/>
                </a:solidFill>
                <a:latin typeface="가는각진제목체"/>
                <a:ea typeface="Rix고딕 B" pitchFamily="18" charset="-127"/>
              </a:endParaRPr>
            </a:p>
          </p:txBody>
        </p:sp>
        <p:sp>
          <p:nvSpPr>
            <p:cNvPr id="146" name="Rectangle 1338" descr="강-2단"/>
            <p:cNvSpPr>
              <a:spLocks noChangeArrowheads="1"/>
            </p:cNvSpPr>
            <p:nvPr/>
          </p:nvSpPr>
          <p:spPr bwMode="auto">
            <a:xfrm>
              <a:off x="1830944" y="7088176"/>
              <a:ext cx="3852082" cy="153863"/>
            </a:xfrm>
            <a:prstGeom prst="rect">
              <a:avLst/>
            </a:prstGeom>
            <a:noFill/>
            <a:ln>
              <a:noFill/>
            </a:ln>
            <a:extLst/>
          </p:spPr>
          <p:txBody>
            <a:bodyPr lIns="0" tIns="0" rIns="0" bIns="0">
              <a:spAutoFit/>
            </a:bodyPr>
            <a:lstStyle>
              <a:defPPr>
                <a:defRPr lang="ko-KR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5pPr>
              <a:lvl6pPr marL="22860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6pPr>
              <a:lvl7pPr marL="27432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7pPr>
              <a:lvl8pPr marL="32004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8pPr>
              <a:lvl9pPr marL="3657600" algn="l" defTabSz="914400" rtl="0" eaLnBrk="1" latinLnBrk="1" hangingPunct="1">
                <a:defRPr kumimoji="1" kern="1200">
                  <a:solidFill>
                    <a:schemeClr val="tx1"/>
                  </a:solidFill>
                  <a:latin typeface="HY견고딕" panose="02030600000101010101" pitchFamily="18" charset="-127"/>
                  <a:ea typeface="HY견고딕" panose="02030600000101010101" pitchFamily="18" charset="-127"/>
                  <a:cs typeface="+mn-cs"/>
                </a:defRPr>
              </a:lvl9pPr>
            </a:lstStyle>
            <a:p>
              <a:pPr defTabSz="1192783" fontAlgn="ctr">
                <a:lnSpc>
                  <a:spcPts val="1219"/>
                </a:lnSpc>
                <a:spcBef>
                  <a:spcPts val="332"/>
                </a:spcBef>
                <a:buClr>
                  <a:srgbClr val="808080"/>
                </a:buClr>
                <a:buSzPct val="80000"/>
                <a:defRPr/>
              </a:pPr>
              <a:r>
                <a:rPr lang="en-US" altLang="ko-KR" sz="10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K-WATER </a:t>
              </a:r>
              <a:r>
                <a:rPr lang="ko-KR" altLang="en-US" sz="1000" kern="0" dirty="0">
                  <a:solidFill>
                    <a:srgbClr val="000000">
                      <a:lumMod val="75000"/>
                      <a:lumOff val="25000"/>
                    </a:srgbClr>
                  </a:solidFill>
                  <a:latin typeface="가는각진제목체"/>
                  <a:ea typeface="Rix고딕 B" pitchFamily="18" charset="-127"/>
                </a:rPr>
                <a:t>수자원공사 업무시스템 혁신사업</a:t>
              </a:r>
              <a:endParaRPr lang="en-US" altLang="ko-KR" sz="1000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가는각진제목체"/>
                <a:ea typeface="Rix고딕 B" pitchFamily="18" charset="-127"/>
              </a:endParaRPr>
            </a:p>
          </p:txBody>
        </p:sp>
        <p:pic>
          <p:nvPicPr>
            <p:cNvPr id="147" name="Picture 80" descr="패턴-07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625354" y="7088097"/>
              <a:ext cx="191701" cy="1779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13172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4.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사업실적 증명서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 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4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사업실적 증명서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307" y="2024589"/>
            <a:ext cx="5666667" cy="80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406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4.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사업실적 증명서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 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4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사업실적 증명서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6295" y="2142344"/>
            <a:ext cx="5666667" cy="8019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285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5309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5.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신인도 </a:t>
            </a:r>
            <a:r>
              <a:rPr lang="en-US" altLang="ko-KR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해당사항 없음</a:t>
            </a:r>
            <a:r>
              <a:rPr lang="en-US" altLang="ko-KR" sz="16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</a:p>
          <a:p>
            <a:pPr algn="just" eaLnBrk="0" fontAlgn="base" latinLnBrk="0" hangingPunct="0">
              <a:spcAft>
                <a:spcPts val="327"/>
              </a:spcAft>
            </a:pP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5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신임도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4605187"/>
              </p:ext>
            </p:extLst>
          </p:nvPr>
        </p:nvGraphicFramePr>
        <p:xfrm>
          <a:off x="468263" y="2034332"/>
          <a:ext cx="6768752" cy="5112569"/>
        </p:xfrm>
        <a:graphic>
          <a:graphicData uri="http://schemas.openxmlformats.org/drawingml/2006/table">
            <a:tbl>
              <a:tblPr/>
              <a:tblGrid>
                <a:gridCol w="120294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20294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93433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934339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934339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1559847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</a:tblGrid>
              <a:tr h="1097930">
                <a:tc gridSpan="2">
                  <a:txBody>
                    <a:bodyPr/>
                    <a:lstStyle/>
                    <a:p>
                      <a:pPr marL="0" marR="2540" indent="-3175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구 분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2540" indent="-3175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처분 사유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2540" indent="-3175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관련법령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" indent="-3175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처분 일시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" indent="-3175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처분기간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2540" indent="-3175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비 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952650">
                <a:tc rowSpan="4">
                  <a:txBody>
                    <a:bodyPr/>
                    <a:lstStyle/>
                    <a:p>
                      <a:pPr marL="0" marR="2540" indent="-3175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영업정지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2540" indent="-3175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또는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2540" indent="-31750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입찰참가제한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“</a:t>
                      </a:r>
                      <a:r>
                        <a:rPr lang="ko-KR" altLang="en-US" sz="1000" kern="0" spc="0" dirty="0" err="1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해당없음</a:t>
                      </a: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”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0206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2540" lvl="0" indent="-317500" algn="ctr" defTabSz="995564" rtl="0" eaLnBrk="1" fontAlgn="base" latinLnBrk="1" hangingPunct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바탕"/>
                          <a:ea typeface="맑은 고딕" panose="020B0503020000020004" pitchFamily="50" charset="-127"/>
                          <a:cs typeface="+mn-cs"/>
                        </a:rPr>
                        <a:t>“</a:t>
                      </a:r>
                      <a:r>
                        <a:rPr kumimoji="0" lang="ko-KR" altLang="en-US" sz="10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바탕"/>
                          <a:ea typeface="맑은 고딕" panose="020B0503020000020004" pitchFamily="50" charset="-127"/>
                          <a:cs typeface="+mn-cs"/>
                        </a:rPr>
                        <a:t>해당없음</a:t>
                      </a:r>
                      <a:r>
                        <a:rPr kumimoji="0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바탕"/>
                          <a:ea typeface="맑은 고딕" panose="020B0503020000020004" pitchFamily="50" charset="-127"/>
                          <a:cs typeface="+mn-cs"/>
                        </a:rPr>
                        <a:t>”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바탕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10206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2540" lvl="0" indent="-317500" algn="ctr" defTabSz="995564" rtl="0" eaLnBrk="1" fontAlgn="base" latinLnBrk="1" hangingPunct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바탕"/>
                          <a:ea typeface="맑은 고딕" panose="020B0503020000020004" pitchFamily="50" charset="-127"/>
                          <a:cs typeface="+mn-cs"/>
                        </a:rPr>
                        <a:t>“</a:t>
                      </a:r>
                      <a:r>
                        <a:rPr kumimoji="0" lang="ko-KR" altLang="en-US" sz="10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바탕"/>
                          <a:ea typeface="맑은 고딕" panose="020B0503020000020004" pitchFamily="50" charset="-127"/>
                          <a:cs typeface="+mn-cs"/>
                        </a:rPr>
                        <a:t>해당없음</a:t>
                      </a:r>
                      <a:r>
                        <a:rPr kumimoji="0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바탕"/>
                          <a:ea typeface="맑은 고딕" panose="020B0503020000020004" pitchFamily="50" charset="-127"/>
                          <a:cs typeface="+mn-cs"/>
                        </a:rPr>
                        <a:t>”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바탕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102066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2540" lvl="0" indent="-317500" algn="ctr" defTabSz="995564" rtl="0" eaLnBrk="1" fontAlgn="base" latinLnBrk="1" hangingPunct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바탕"/>
                          <a:ea typeface="맑은 고딕" panose="020B0503020000020004" pitchFamily="50" charset="-127"/>
                          <a:cs typeface="+mn-cs"/>
                        </a:rPr>
                        <a:t>“</a:t>
                      </a:r>
                      <a:r>
                        <a:rPr kumimoji="0" lang="ko-KR" altLang="en-US" sz="1000" b="0" i="0" u="none" strike="noStrike" kern="0" cap="none" spc="0" normalizeH="0" baseline="0" noProof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바탕"/>
                          <a:ea typeface="맑은 고딕" panose="020B0503020000020004" pitchFamily="50" charset="-127"/>
                          <a:cs typeface="+mn-cs"/>
                        </a:rPr>
                        <a:t>해당없음</a:t>
                      </a:r>
                      <a:r>
                        <a:rPr kumimoji="0" lang="en-US" altLang="ko-KR" sz="1000" b="0" i="0" u="none" strike="noStrike" kern="0" cap="none" spc="0" normalizeH="0" baseline="0" noProof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바탕"/>
                          <a:ea typeface="맑은 고딕" panose="020B0503020000020004" pitchFamily="50" charset="-127"/>
                          <a:cs typeface="+mn-cs"/>
                        </a:rPr>
                        <a:t>”</a:t>
                      </a:r>
                      <a:endParaRPr kumimoji="0" lang="ko-KR" altLang="en-US" sz="1000" b="0" i="0" u="none" strike="noStrike" kern="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바탕"/>
                        <a:ea typeface="맑은 고딕" panose="020B0503020000020004" pitchFamily="50" charset="-127"/>
                        <a:cs typeface="+mn-cs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2540" indent="-31750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3083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6.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정량적 기술능력평가 요약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6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정량적 기술능력평가 요약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8723446"/>
              </p:ext>
            </p:extLst>
          </p:nvPr>
        </p:nvGraphicFramePr>
        <p:xfrm>
          <a:off x="539849" y="2286360"/>
          <a:ext cx="6517146" cy="933958"/>
        </p:xfrm>
        <a:graphic>
          <a:graphicData uri="http://schemas.openxmlformats.org/drawingml/2006/table">
            <a:tbl>
              <a:tblPr/>
              <a:tblGrid>
                <a:gridCol w="349281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56197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46236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679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구분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등급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비고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6603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회사채에 대한 신용평가등급 또는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기업어음에 대한 신용평가등급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-B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467841" y="1819853"/>
            <a:ext cx="75612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◦ </a:t>
            </a:r>
            <a:r>
              <a:rPr kumimoji="1" lang="ko-KR" sz="1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제안업체의 신용상태</a:t>
            </a:r>
            <a:endParaRPr kumimoji="1" 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9659710"/>
              </p:ext>
            </p:extLst>
          </p:nvPr>
        </p:nvGraphicFramePr>
        <p:xfrm>
          <a:off x="539849" y="3990348"/>
          <a:ext cx="6517146" cy="933958"/>
        </p:xfrm>
        <a:graphic>
          <a:graphicData uri="http://schemas.openxmlformats.org/drawingml/2006/table">
            <a:tbl>
              <a:tblPr/>
              <a:tblGrid>
                <a:gridCol w="352881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525967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462365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3679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구분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경력 및 인원수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비고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566039">
                <a:tc>
                  <a:txBody>
                    <a:bodyPr/>
                    <a:lstStyle/>
                    <a:p>
                      <a:pPr marL="63500" marR="6350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주관업체 사업관리자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(PM)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의 프로젝트 관리 경력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19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년</a:t>
                      </a:r>
                      <a:r>
                        <a:rPr lang="en-US" altLang="ko-KR" sz="1200" kern="0" spc="0" dirty="0" smtClean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2</a:t>
                      </a: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개월</a:t>
                      </a:r>
                      <a:endParaRPr lang="ko-KR" altLang="en-US" sz="120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67841" y="3666312"/>
            <a:ext cx="75612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◦ </a:t>
            </a:r>
            <a:r>
              <a:rPr kumimoji="1" lang="ko-KR" sz="1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본 사업 투입인력</a:t>
            </a:r>
            <a:r>
              <a:rPr kumimoji="1" lang="ko-KR" altLang="en-US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 </a:t>
            </a:r>
            <a:endParaRPr kumimoji="1" lang="ko-KR" altLang="en-US" sz="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/>
                <a:ea typeface="굴림" pitchFamily="50" charset="-127"/>
                <a:cs typeface="굴림" pitchFamily="50" charset="-127"/>
              </a:rPr>
              <a:t> </a:t>
            </a:r>
            <a:r>
              <a:rPr kumimoji="1" lang="ko-KR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6168890"/>
              </p:ext>
            </p:extLst>
          </p:nvPr>
        </p:nvGraphicFramePr>
        <p:xfrm>
          <a:off x="539849" y="5610528"/>
          <a:ext cx="6517146" cy="1471676"/>
        </p:xfrm>
        <a:graphic>
          <a:graphicData uri="http://schemas.openxmlformats.org/drawingml/2006/table">
            <a:tbl>
              <a:tblPr/>
              <a:tblGrid>
                <a:gridCol w="172085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14579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462370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118813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679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구분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인원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기술자자격 및 경력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비고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67919">
                <a:tc>
                  <a:txBody>
                    <a:bodyPr/>
                    <a:lstStyle/>
                    <a:p>
                      <a:pPr marL="63500" marR="63500" indent="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1.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특</a:t>
                      </a:r>
                      <a:r>
                        <a:rPr lang="ko-KR" altLang="en-US" sz="1200" kern="0" spc="0" dirty="0" err="1" smtClean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급기술자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2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명조"/>
                        </a:rPr>
                        <a:t>정보처리기사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67919">
                <a:tc>
                  <a:txBody>
                    <a:bodyPr/>
                    <a:lstStyle/>
                    <a:p>
                      <a:pPr marL="63500" marR="63500" indent="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2.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고</a:t>
                      </a:r>
                      <a:r>
                        <a:rPr lang="ko-KR" altLang="en-US" sz="1200" kern="0" spc="0" dirty="0" err="1" smtClean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급기술자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1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명조"/>
                        </a:rPr>
                        <a:t>정보처리기사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67919">
                <a:tc>
                  <a:txBody>
                    <a:bodyPr/>
                    <a:lstStyle/>
                    <a:p>
                      <a:pPr marL="63500" marR="63500" indent="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2. </a:t>
                      </a:r>
                      <a:r>
                        <a:rPr lang="ko-KR" altLang="en-US" sz="1200" kern="0" spc="0" dirty="0" err="1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중</a:t>
                      </a:r>
                      <a:r>
                        <a:rPr lang="ko-KR" altLang="en-US" sz="1200" kern="0" spc="0" dirty="0" err="1" smtClean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급기술자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63500" marR="6350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1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명조"/>
                        </a:rPr>
                        <a:t>정보처리기사</a:t>
                      </a:r>
                      <a:endParaRPr lang="en-US" sz="120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2" name="Rectangle 4"/>
          <p:cNvSpPr>
            <a:spLocks noChangeArrowheads="1"/>
          </p:cNvSpPr>
          <p:nvPr/>
        </p:nvSpPr>
        <p:spPr bwMode="auto">
          <a:xfrm>
            <a:off x="467841" y="5287187"/>
            <a:ext cx="75612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◦ </a:t>
            </a:r>
            <a:r>
              <a:rPr kumimoji="1" lang="ko-KR" sz="1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참여인력 현황</a:t>
            </a:r>
            <a:endParaRPr kumimoji="1" lang="ko-KR" sz="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/>
                <a:ea typeface="굴림" pitchFamily="50" charset="-127"/>
                <a:cs typeface="굴림" pitchFamily="50" charset="-127"/>
              </a:rPr>
              <a:t> </a:t>
            </a:r>
            <a:r>
              <a:rPr kumimoji="1" lang="ko-KR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aphicFrame>
        <p:nvGraphicFramePr>
          <p:cNvPr id="13" name="표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4689853"/>
              </p:ext>
            </p:extLst>
          </p:nvPr>
        </p:nvGraphicFramePr>
        <p:xfrm>
          <a:off x="539849" y="7781636"/>
          <a:ext cx="6481141" cy="780288"/>
        </p:xfrm>
        <a:graphic>
          <a:graphicData uri="http://schemas.openxmlformats.org/drawingml/2006/table">
            <a:tbl>
              <a:tblPr/>
              <a:tblGrid>
                <a:gridCol w="2880742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100811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186514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72714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</a:tblGrid>
              <a:tr h="3679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구분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건수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금액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비고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12369">
                <a:tc>
                  <a:txBody>
                    <a:bodyPr/>
                    <a:lstStyle/>
                    <a:p>
                      <a:pPr marL="63500" marR="63500" indent="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유사분야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명조"/>
                        </a:rPr>
                        <a:t> 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개발사업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(</a:t>
                      </a:r>
                      <a:r>
                        <a:rPr lang="ko-KR" altLang="en-US" sz="120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개발용역비</a:t>
                      </a:r>
                      <a:r>
                        <a:rPr lang="en-US" altLang="ko-KR" sz="1200" kern="0" spc="0">
                          <a:solidFill>
                            <a:srgbClr val="000000"/>
                          </a:solidFill>
                          <a:effectLst/>
                          <a:latin typeface="HCI Poppy"/>
                          <a:ea typeface="휴먼명조"/>
                        </a:rPr>
                        <a:t>)</a:t>
                      </a:r>
                      <a:endParaRPr lang="ko-KR" altLang="en-US" sz="10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10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kern="0" spc="0" dirty="0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5</a:t>
                      </a:r>
                      <a:r>
                        <a:rPr lang="ko-KR" altLang="en-US" sz="1000" kern="0" spc="0" dirty="0" err="1" smtClean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>억이상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146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4" name="Rectangle 5"/>
          <p:cNvSpPr>
            <a:spLocks noChangeArrowheads="1"/>
          </p:cNvSpPr>
          <p:nvPr/>
        </p:nvSpPr>
        <p:spPr bwMode="auto">
          <a:xfrm>
            <a:off x="467841" y="7446732"/>
            <a:ext cx="7561262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ko-KR" sz="13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◦ </a:t>
            </a:r>
            <a:r>
              <a:rPr kumimoji="1" lang="ko-KR" sz="1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최근 </a:t>
            </a:r>
            <a:r>
              <a:rPr kumimoji="1" lang="en-US" altLang="ko-KR" sz="1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HCI Poppy"/>
                <a:ea typeface="휴먼명조"/>
                <a:cs typeface="굴림" pitchFamily="50" charset="-127"/>
              </a:rPr>
              <a:t>3</a:t>
            </a:r>
            <a:r>
              <a:rPr kumimoji="1" lang="ko-KR" altLang="en-US" sz="12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휴먼명조"/>
                <a:cs typeface="굴림" pitchFamily="50" charset="-127"/>
              </a:rPr>
              <a:t>년간 유사분야 구축경험</a:t>
            </a:r>
            <a:endParaRPr kumimoji="1" lang="ko-KR" altLang="en-US" sz="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  <a:p>
            <a:pPr marL="0" marR="0" lvl="0" indent="0" algn="just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1" lang="ko-KR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/>
                <a:ea typeface="굴림" pitchFamily="50" charset="-127"/>
                <a:cs typeface="굴림" pitchFamily="50" charset="-127"/>
              </a:rPr>
              <a:t> </a:t>
            </a:r>
            <a:r>
              <a:rPr kumimoji="1" lang="ko-KR" altLang="en-US" sz="10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4565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7.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정보시스템 구축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,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운영 기술적용 계획표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7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정보시스템 구축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운영 기술적용 계획표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5258330"/>
              </p:ext>
            </p:extLst>
          </p:nvPr>
        </p:nvGraphicFramePr>
        <p:xfrm>
          <a:off x="468263" y="1890316"/>
          <a:ext cx="6768752" cy="656844"/>
        </p:xfrm>
        <a:graphic>
          <a:graphicData uri="http://schemas.openxmlformats.org/drawingml/2006/table">
            <a:tbl>
              <a:tblPr/>
              <a:tblGrid>
                <a:gridCol w="1097661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567109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2600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사업명</a:t>
                      </a:r>
                      <a:endParaRPr lang="ko-KR" altLang="en-US" sz="10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kern="0" spc="0" dirty="0">
                          <a:solidFill>
                            <a:srgbClr val="000000"/>
                          </a:solidFill>
                          <a:effectLst/>
                          <a:latin typeface="굴림체"/>
                          <a:ea typeface="굴림체"/>
                        </a:rPr>
                        <a:t>고등학교 입학전형시스템 기능 개선 및 현행화 용역</a:t>
                      </a:r>
                      <a:endParaRPr lang="ko-KR" altLang="en-US" sz="12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한양신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6009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작성일</a:t>
                      </a:r>
                      <a:endParaRPr lang="ko-KR" altLang="en-US" sz="10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kern="0" spc="0" dirty="0" smtClean="0">
                          <a:solidFill>
                            <a:srgbClr val="000000"/>
                          </a:solidFill>
                          <a:effectLst/>
                          <a:latin typeface="한양신명조"/>
                          <a:ea typeface="한양신명조"/>
                        </a:rPr>
                        <a:t> 2019. 08.20</a:t>
                      </a:r>
                      <a:endParaRPr lang="en-US" sz="12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한양신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9979541"/>
              </p:ext>
            </p:extLst>
          </p:nvPr>
        </p:nvGraphicFramePr>
        <p:xfrm>
          <a:off x="467691" y="2898428"/>
          <a:ext cx="6732748" cy="7330529"/>
        </p:xfrm>
        <a:graphic>
          <a:graphicData uri="http://schemas.openxmlformats.org/drawingml/2006/table">
            <a:tbl>
              <a:tblPr/>
              <a:tblGrid>
                <a:gridCol w="70430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602843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</a:tblGrid>
              <a:tr h="66266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구분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224" marR="16224" marT="16224" marB="1622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항 목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224" marR="16224" marT="16224" marB="1622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232043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법률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224" marR="16224" marT="16224" marB="1622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국가정보화 기본법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공공기관의 정보공개에 관한 법률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개인정보 보호법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소프트웨어산업 진흥법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인터넷주소자원에 관한 법률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전자서명법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전자정부법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정보통신기반 보호법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정보통신망 이용촉진 및 정보보호 등에 관한 법률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통신비밀보호법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국가를 당사자로 하는 계약에 관한 법률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하도급거래 공정화에 관한 법률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지방자치단체를 당사자로 하는 계약에 관한 법률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224" marR="16224" marT="16224" marB="1622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481305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고시 등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224" marR="16224" marT="16224" marB="1622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보안업무규정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대통령령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행정기관 정보시스템 접근권한 관리 규정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국무총리훈령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장애인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·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고령자 등의 정보 접근 및 이용 편의 증진을 위한 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전자서명인증업무지침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전자정부서비스 호환성 준수지침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정보보호시스템 공통평가기준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정보보호시스템 평가인증 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정보시스템 감리기준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행정전자서명 인증업무지침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행정기관도메인명및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IP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주소체계표준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행정자치부고시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개인정보의 안전성 확보 조치 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전자정부 정보보호관리체계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(G-ISMS)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인증 등에 관한 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행정안전부훈령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지방자치단체 입찰 및 계약집행 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행정안전부예규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지방자치단체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입찰시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낙찰자 결정기준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행정안전부예규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지방자치단체 용역계약 일반조건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행정안전부예규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표준개인정보보호지침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예규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엔지니어링사업 대가의 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지식경제부고시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소프트웨어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기술성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평가기준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지식경제부고시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소프트웨어사업의 제안서 보상기준 등에 관한 운영규정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지식경제부고시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분리발주대상 소프트웨어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지식경제부고시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대기업인 소프트웨어사업자가 참여할 수 있는 사업금액의 하한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지식경제부고시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소프트웨어 품질인증의 세부기준 및 절차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지식경제부고시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소프트웨어사업하도급계약의 적정성 판단기준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지식경제부고시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용역계약일반조건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기획재정부계약예규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협상에 의한 계약체결기준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기획재정부계약예규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하도급거래 공정화 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공정거래위원회지침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정보보호조치 및 안전진단 방법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·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절차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·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수수료에 관한 지침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방송통신위원회고시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135890" marR="0" indent="-12700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개인정보의 기술적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·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관리적 보호조치 기준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방송통신위원회고시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224" marR="16224" marT="16224" marB="16224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347487" y="2577956"/>
            <a:ext cx="6797446" cy="2923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-16527463" algn="l"/>
                <a:tab pos="-16019463" algn="l"/>
                <a:tab pos="-15511463" algn="l"/>
                <a:tab pos="-15003463" algn="l"/>
                <a:tab pos="-14495463" algn="l"/>
                <a:tab pos="-13987463" algn="l"/>
                <a:tab pos="-13479463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</a:tabLst>
            </a:pPr>
            <a:r>
              <a:rPr kumimoji="1" lang="ko-KR" altLang="ko-KR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□ </a:t>
            </a:r>
            <a:r>
              <a:rPr kumimoji="1" lang="ko-KR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법률 및 고시</a:t>
            </a:r>
            <a:endParaRPr kumimoji="1" lang="ko-KR" sz="18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44520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7.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정보시스템 구축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,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운영 기술적용 계획표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7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정보시스템 구축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운영 기술적용 계획표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5967096"/>
              </p:ext>
            </p:extLst>
          </p:nvPr>
        </p:nvGraphicFramePr>
        <p:xfrm>
          <a:off x="388779" y="2427651"/>
          <a:ext cx="6783705" cy="6035060"/>
        </p:xfrm>
        <a:graphic>
          <a:graphicData uri="http://schemas.openxmlformats.org/drawingml/2006/table">
            <a:tbl>
              <a:tblPr/>
              <a:tblGrid>
                <a:gridCol w="885190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18643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074543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18643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318643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318643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774700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774700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351705">
                <a:tc rowSpan="2"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구 분</a:t>
                      </a:r>
                      <a:endParaRPr lang="ko-KR" altLang="en-US" sz="10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항 목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적용계획</a:t>
                      </a:r>
                      <a:r>
                        <a:rPr lang="en-US" altLang="ko-KR" sz="10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/</a:t>
                      </a: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결과</a:t>
                      </a:r>
                      <a:endParaRPr lang="ko-KR" altLang="en-US" sz="10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부분적용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/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미적용시 사유 및 대체기술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0684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부분적용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미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해당없음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305020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기본 지침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947544">
                <a:tc gridSpan="3">
                  <a:txBody>
                    <a:bodyPr/>
                    <a:lstStyle/>
                    <a:p>
                      <a:pPr marL="8890" marR="0" indent="0" algn="l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-2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정보시스템은 사용자가 다양한 브라우저 환경에서 서비스를 이용할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고딕"/>
                        </a:rPr>
                        <a:t> </a:t>
                      </a:r>
                      <a:r>
                        <a:rPr lang="ko-KR" altLang="en-US" sz="1000" b="0" kern="0" spc="-7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수 있도록 표준기술을 준수하여야 하고</a:t>
                      </a:r>
                      <a:r>
                        <a:rPr lang="en-US" altLang="ko-KR" sz="1000" b="0" kern="0" spc="-7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, </a:t>
                      </a:r>
                      <a:r>
                        <a:rPr lang="ko-KR" altLang="en-US" sz="1000" b="0" kern="0" spc="-7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장애인</a:t>
                      </a:r>
                      <a:r>
                        <a:rPr lang="en-US" altLang="ko-KR" sz="1000" b="0" kern="0" spc="-7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, </a:t>
                      </a:r>
                      <a:r>
                        <a:rPr lang="ko-KR" altLang="en-US" sz="1000" b="0" kern="0" spc="-7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저사양 컴퓨터 사용자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고딕"/>
                        </a:rPr>
                        <a:t> </a:t>
                      </a:r>
                      <a:r>
                        <a:rPr lang="ko-KR" altLang="en-US" sz="1000" b="0" kern="0" spc="-1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등 서비스 이용 소외계층을 고려한 설계</a:t>
                      </a:r>
                      <a:r>
                        <a:rPr lang="en-US" altLang="ko-KR" sz="1000" b="0" kern="0" spc="-1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·</a:t>
                      </a:r>
                      <a:r>
                        <a:rPr lang="ko-KR" altLang="en-US" sz="1000" b="0" kern="0" spc="-1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구현을 검토하여야 한다</a:t>
                      </a:r>
                      <a:r>
                        <a:rPr lang="en-US" altLang="ko-KR" sz="1000" b="0" kern="0" spc="-1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305020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세부 기술 지침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521619">
                <a:tc rowSpan="6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외부 접근 장치</a:t>
                      </a:r>
                      <a:endParaRPr lang="ko-KR" altLang="en-US" sz="1300" b="0" kern="0" spc="0">
                        <a:solidFill>
                          <a:srgbClr val="000000"/>
                        </a:solidFill>
                        <a:effectLst/>
                        <a:latin typeface="한양신명조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웹브라우저 관련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HTML 4.01/HTML 5, CSS 2.1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3517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XHTML 1.0</a:t>
                      </a:r>
                      <a:endParaRPr 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517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XML 1.0, XSL 1.0</a:t>
                      </a:r>
                      <a:endParaRPr 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3517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ECMAScript 3rd</a:t>
                      </a:r>
                      <a:endParaRPr 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3517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한국형 웹 콘텐츠 접근성 지침 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2.0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52161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모바일 관련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1000" b="0" kern="0" spc="-7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모바일 웹 콘텐츠 저작 지침 </a:t>
                      </a:r>
                      <a:r>
                        <a:rPr lang="en-US" altLang="ko-KR" sz="1000" b="0" kern="0" spc="-7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1.0 (KICS.KO-10.0307)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521619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서비스 요구사항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서비스관리</a:t>
                      </a:r>
                      <a:r>
                        <a:rPr lang="en-US" altLang="ko-KR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(KS X ISO/IEC 20000)/ ITIL v3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351705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서비스 전달 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프로토콜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IPv4</a:t>
                      </a:r>
                      <a:endParaRPr 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351705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l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IPv6</a:t>
                      </a:r>
                      <a:endParaRPr lang="en-US" sz="10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1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10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7907" marR="17907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76677" y="2052852"/>
            <a:ext cx="6831680" cy="2923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-16527463" algn="l"/>
                <a:tab pos="-16019463" algn="l"/>
                <a:tab pos="-15511463" algn="l"/>
                <a:tab pos="-15003463" algn="l"/>
                <a:tab pos="-14495463" algn="l"/>
                <a:tab pos="-13987463" algn="l"/>
                <a:tab pos="-13479463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</a:tabLst>
            </a:pPr>
            <a:r>
              <a:rPr kumimoji="1" lang="ko-KR" altLang="ko-KR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□ </a:t>
            </a:r>
            <a:r>
              <a:rPr kumimoji="1" lang="ko-KR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서비스 접근 및 전달 분야</a:t>
            </a:r>
            <a:r>
              <a:rPr kumimoji="1" lang="ko-KR" sz="10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/>
                <a:ea typeface="굴림" pitchFamily="50" charset="-127"/>
                <a:cs typeface="굴림" pitchFamily="50" charset="-127"/>
              </a:rPr>
              <a:t> </a:t>
            </a:r>
            <a:r>
              <a:rPr kumimoji="1" lang="ko-KR" sz="10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sz="18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37044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7.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정보시스템 구축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,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운영 기술적용 계획표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7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정보시스템 구축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운영 기술적용 계획표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76677" y="2052852"/>
            <a:ext cx="6831680" cy="2923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-16527463" algn="l"/>
                <a:tab pos="-16019463" algn="l"/>
                <a:tab pos="-15511463" algn="l"/>
                <a:tab pos="-15003463" algn="l"/>
                <a:tab pos="-14495463" algn="l"/>
                <a:tab pos="-13987463" algn="l"/>
                <a:tab pos="-13479463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</a:tabLst>
            </a:pPr>
            <a:r>
              <a:rPr kumimoji="1" lang="ko-KR" altLang="ko-KR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□ </a:t>
            </a:r>
            <a:r>
              <a:rPr kumimoji="1" lang="ko-KR" altLang="en-US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플랫폼 및 기반구조 분야</a:t>
            </a:r>
            <a:r>
              <a:rPr kumimoji="1" lang="ko-KR" sz="10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/>
                <a:ea typeface="굴림" pitchFamily="50" charset="-127"/>
                <a:cs typeface="굴림" pitchFamily="50" charset="-127"/>
              </a:rPr>
              <a:t> </a:t>
            </a:r>
            <a:r>
              <a:rPr kumimoji="1" lang="ko-KR" sz="10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sz="18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7851737"/>
              </p:ext>
            </p:extLst>
          </p:nvPr>
        </p:nvGraphicFramePr>
        <p:xfrm>
          <a:off x="432259" y="2448954"/>
          <a:ext cx="6768752" cy="7149631"/>
        </p:xfrm>
        <a:graphic>
          <a:graphicData uri="http://schemas.openxmlformats.org/drawingml/2006/table">
            <a:tbl>
              <a:tblPr/>
              <a:tblGrid>
                <a:gridCol w="771153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41000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678457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82461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82461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282461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282461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686736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1461562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</a:tblGrid>
              <a:tr h="235882">
                <a:tc rowSpan="2"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구 분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항 목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적용계획</a:t>
                      </a: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/</a:t>
                      </a: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결과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부분적용</a:t>
                      </a: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/</a:t>
                      </a: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미적용시 사유 및 대체기술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02265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부분적용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미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7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해당없음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67193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기본 지침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399960">
                <a:tc gridSpan="3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정보시스템 운영에 사용되는 통신장비는 </a:t>
                      </a:r>
                      <a:r>
                        <a:rPr lang="en-US" altLang="ko-KR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IPv4</a:t>
                      </a:r>
                      <a:r>
                        <a:rPr lang="ko-KR" altLang="en-US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와 </a:t>
                      </a:r>
                      <a:r>
                        <a:rPr lang="en-US" altLang="ko-KR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IPv6</a:t>
                      </a:r>
                      <a:r>
                        <a:rPr lang="ko-KR" altLang="en-US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가 동시에 지원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되는 장비를 채택하여야 한다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532726">
                <a:tc gridSpan="3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하드웨어는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이기종간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연계가 가능하여야 하며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,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특정 기능을 수행하는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임베디드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장치 및 주변 장치는 해당 장치가 설치되는 정보시스템과 호환성 및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확장성이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보장되어야 한다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 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267193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세부 기술 지침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267193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네트워크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-4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화상회의 및 멀티미디어 통신 </a:t>
                      </a:r>
                      <a:r>
                        <a:rPr lang="en-US" altLang="ko-KR" sz="900" b="0" kern="0" spc="-4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: H.320~H.324, H.310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7783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부가통신</a:t>
                      </a: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: </a:t>
                      </a:r>
                      <a:r>
                        <a:rPr 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VoIP</a:t>
                      </a:r>
                      <a:endParaRPr 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H.323</a:t>
                      </a:r>
                      <a:endParaRPr 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2671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SIP </a:t>
                      </a:r>
                      <a:endParaRPr 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2671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Megaco(H.248)</a:t>
                      </a:r>
                      <a:endParaRPr 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267193">
                <a:tc rowSpan="6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운영체제 및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기반 환경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190500" marR="0" indent="-12700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개방형 운영 체제 및 기반환경 </a:t>
                      </a: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: POSIX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6510" marR="0" indent="-762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3999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무선용 운영 체계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android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2671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IOS</a:t>
                      </a:r>
                      <a:endParaRPr 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2671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윈도우폰</a:t>
                      </a: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7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39996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무선용 기반환경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Java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2671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Objective C</a:t>
                      </a:r>
                      <a:endParaRPr 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399960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데이터베이스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DBMS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RDBMS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  <a:tr h="2671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ORDBMS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7"/>
                  </a:ext>
                </a:extLst>
              </a:tr>
              <a:tr h="2671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OODBMS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8"/>
                  </a:ext>
                </a:extLst>
              </a:tr>
              <a:tr h="2671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MMDBMS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9"/>
                  </a:ext>
                </a:extLst>
              </a:tr>
              <a:tr h="267193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시스템 관리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ITIL v3 / ISO20000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0"/>
                  </a:ext>
                </a:extLst>
              </a:tr>
              <a:tr h="267193"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소프트웨어 공학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모델링 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: </a:t>
                      </a: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UML2.0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1"/>
                  </a:ext>
                </a:extLst>
              </a:tr>
              <a:tr h="267193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개발프레임워크 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: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전자정부 표준프레임워크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5600" marR="15600" marT="15600" marB="15600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2847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7.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정보시스템 구축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,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운영 기술적용 계획표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7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정보시스템 구축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운영 기술적용 계획표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76677" y="2052852"/>
            <a:ext cx="6831680" cy="2923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-16527463" algn="l"/>
                <a:tab pos="-16019463" algn="l"/>
                <a:tab pos="-15511463" algn="l"/>
                <a:tab pos="-15003463" algn="l"/>
                <a:tab pos="-14495463" algn="l"/>
                <a:tab pos="-13987463" algn="l"/>
                <a:tab pos="-13479463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</a:tabLst>
            </a:pPr>
            <a:r>
              <a:rPr kumimoji="1" lang="ko-KR" altLang="ko-KR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□ </a:t>
            </a:r>
            <a:r>
              <a:rPr kumimoji="1" lang="ko-KR" altLang="en-US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요소기술 분야</a:t>
            </a:r>
            <a:r>
              <a:rPr kumimoji="1" lang="ko-KR" sz="10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/>
                <a:ea typeface="굴림" pitchFamily="50" charset="-127"/>
                <a:cs typeface="굴림" pitchFamily="50" charset="-127"/>
              </a:rPr>
              <a:t> </a:t>
            </a:r>
            <a:r>
              <a:rPr kumimoji="1" lang="ko-KR" sz="10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sz="18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15516122"/>
              </p:ext>
            </p:extLst>
          </p:nvPr>
        </p:nvGraphicFramePr>
        <p:xfrm>
          <a:off x="469043" y="2495548"/>
          <a:ext cx="6731968" cy="7056442"/>
        </p:xfrm>
        <a:graphic>
          <a:graphicData uri="http://schemas.openxmlformats.org/drawingml/2006/table">
            <a:tbl>
              <a:tblPr/>
              <a:tblGrid>
                <a:gridCol w="803255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07872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919441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307872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307872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307872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744876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1032908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</a:tblGrid>
              <a:tr h="256100">
                <a:tc rowSpan="2"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구 분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항 목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적용계획</a:t>
                      </a: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/</a:t>
                      </a: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결과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부분적용</a:t>
                      </a:r>
                      <a:r>
                        <a:rPr lang="en-US" altLang="ko-KR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/</a:t>
                      </a: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미적용시 사유 및 대체기술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328173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부분적용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미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해당없음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255980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기본 지침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255980">
                <a:tc gridSpan="3">
                  <a:txBody>
                    <a:bodyPr/>
                    <a:lstStyle/>
                    <a:p>
                      <a:pPr marL="190500" marR="0" indent="-12700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응용서비스는 컴포넌트화하여 개발하는 것을 원칙으로 한다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00126">
                <a:tc gridSpan="3">
                  <a:txBody>
                    <a:bodyPr/>
                    <a:lstStyle/>
                    <a:p>
                      <a:pPr marL="195580" marR="0" indent="-13208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데이터는 데이터 공유 및 재사용</a:t>
                      </a:r>
                      <a:r>
                        <a:rPr lang="en-US" altLang="ko-KR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, </a:t>
                      </a:r>
                      <a:r>
                        <a:rPr lang="ko-KR" altLang="en-US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데이터 교환</a:t>
                      </a:r>
                      <a:r>
                        <a:rPr lang="en-US" altLang="ko-KR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, </a:t>
                      </a:r>
                      <a:r>
                        <a:rPr lang="ko-KR" altLang="en-US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데이터 품질 향상</a:t>
                      </a:r>
                      <a:r>
                        <a:rPr lang="en-US" altLang="ko-KR" sz="9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,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고딕"/>
                        </a:rPr>
                        <a:t>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데이터베이스 통합 등을 위하여 표준화되어야 한다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898752">
                <a:tc gridSpan="3">
                  <a:txBody>
                    <a:bodyPr/>
                    <a:lstStyle/>
                    <a:p>
                      <a:pPr marL="200660" marR="0" indent="-13716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-1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행정정보의 공동활용에 필요한 행정코드는 행정표준코드를 준수</a:t>
                      </a:r>
                      <a:r>
                        <a:rPr lang="ko-KR" altLang="en-US" sz="900" b="0" kern="0" spc="-2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하여야 하며 그렇지 못한 경우에는 </a:t>
                      </a:r>
                      <a:r>
                        <a:rPr lang="ko-KR" altLang="en-US" sz="900" b="0" kern="0" spc="-2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행정기관등의</a:t>
                      </a:r>
                      <a:r>
                        <a:rPr lang="ko-KR" altLang="en-US" sz="900" b="0" kern="0" spc="-2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장이 그 사유를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고딕"/>
                        </a:rPr>
                        <a:t> </a:t>
                      </a:r>
                      <a:r>
                        <a:rPr lang="ko-KR" altLang="en-US" sz="900" b="0" kern="0" spc="2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</a:t>
                      </a:r>
                      <a:r>
                        <a:rPr lang="ko-KR" altLang="en-US" sz="900" b="0" kern="0" spc="2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장관에 보고하고 행정안전부의“행정기관의 코드표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준화 추진지침”에 따라 코드체계 및 코드를 생성하여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행정안전부에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표준 등록을 요청하여야 한다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552801">
                <a:tc gridSpan="3">
                  <a:txBody>
                    <a:bodyPr/>
                    <a:lstStyle/>
                    <a:p>
                      <a:pPr marL="214630" marR="0" indent="-151130" algn="just" fontAlgn="base" latinLnBrk="1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패키지소프트웨어는 타 패키지소프트웨어 또는 타 정보시스템과의 연계를 위해 데이터베이스 사용이 투명해야 하며 다양한 유형의 인터페이스를 지원하여야 한다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255980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세부 기술 지침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255980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데이터 표현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정적표현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 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: </a:t>
                      </a: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HTML 4.01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4121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l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동적표현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/>
                      </a:r>
                      <a:b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</a:b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JSP 2.1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2559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ASP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2559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PHP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412138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프로그래밍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개방형 프로그래밍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J2EE 5, J2SE 5.0, Java Servlet 2.5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4121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l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웹프로그래밍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  <a:t/>
                      </a:r>
                      <a:b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바탕"/>
                        </a:rPr>
                      </a:b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XML 1.0, XSL 1.1 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2559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RDF</a:t>
                      </a:r>
                      <a:endParaRPr 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2559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AJAX</a:t>
                      </a:r>
                      <a:endParaRPr 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412138">
                <a:tc rowSpan="4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데이터 교환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교환프로토콜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: 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XMI 2.0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  <a:tr h="2559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SOAP 1.2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7"/>
                  </a:ext>
                </a:extLst>
              </a:tr>
              <a:tr h="4121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9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문자셋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EUC-KR </a:t>
                      </a:r>
                      <a:endParaRPr 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8"/>
                  </a:ext>
                </a:extLst>
              </a:tr>
              <a:tr h="2559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UTF-8(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단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,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신규시스템은 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UTF-8 </a:t>
                      </a: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우선 적용</a:t>
                      </a:r>
                      <a:r>
                        <a:rPr lang="en-US" altLang="ko-KR" sz="9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000" b="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9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6937" marR="16937" marT="16937" marB="1693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3419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7.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정보시스템 구축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,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운영 기술적용 계획표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7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정보시스템 구축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운영 기술적용 계획표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276677" y="2052852"/>
            <a:ext cx="6831680" cy="292388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just" defTabSz="914400" rtl="0" eaLnBrk="1" fontAlgn="base" latinLnBrk="1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-16527463" algn="l"/>
                <a:tab pos="-16019463" algn="l"/>
                <a:tab pos="-15511463" algn="l"/>
                <a:tab pos="-15003463" algn="l"/>
                <a:tab pos="-14495463" algn="l"/>
                <a:tab pos="-13987463" algn="l"/>
                <a:tab pos="-13479463" algn="l"/>
                <a:tab pos="508000" algn="l"/>
                <a:tab pos="1016000" algn="l"/>
                <a:tab pos="1524000" algn="l"/>
                <a:tab pos="2032000" algn="l"/>
                <a:tab pos="2540000" algn="l"/>
                <a:tab pos="3048000" algn="l"/>
                <a:tab pos="3556000" algn="l"/>
                <a:tab pos="4064000" algn="l"/>
                <a:tab pos="4572000" algn="l"/>
                <a:tab pos="5080000" algn="l"/>
                <a:tab pos="5588000" algn="l"/>
                <a:tab pos="6096000" algn="l"/>
                <a:tab pos="6604000" algn="l"/>
                <a:tab pos="7112000" algn="l"/>
                <a:tab pos="7620000" algn="l"/>
                <a:tab pos="8128000" algn="l"/>
                <a:tab pos="8636000" algn="l"/>
                <a:tab pos="9144000" algn="l"/>
                <a:tab pos="9652000" algn="l"/>
                <a:tab pos="10160000" algn="l"/>
                <a:tab pos="10668000" algn="l"/>
                <a:tab pos="11176000" algn="l"/>
                <a:tab pos="11684000" algn="l"/>
                <a:tab pos="12192000" algn="l"/>
                <a:tab pos="12700000" algn="l"/>
              </a:tabLst>
            </a:pPr>
            <a:r>
              <a:rPr kumimoji="1" lang="ko-KR" altLang="ko-KR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□ </a:t>
            </a:r>
            <a:r>
              <a:rPr kumimoji="1" lang="ko-KR" altLang="en-US" sz="13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한양신명조"/>
                <a:cs typeface="굴림" pitchFamily="50" charset="-127"/>
              </a:rPr>
              <a:t>보안분야</a:t>
            </a:r>
            <a:r>
              <a:rPr kumimoji="1" lang="ko-KR" sz="10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/>
                <a:ea typeface="굴림" pitchFamily="50" charset="-127"/>
                <a:cs typeface="굴림" pitchFamily="50" charset="-127"/>
              </a:rPr>
              <a:t> </a:t>
            </a:r>
            <a:r>
              <a:rPr kumimoji="1" lang="ko-KR" sz="100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바탕" pitchFamily="18" charset="-127"/>
                <a:ea typeface="굴림" pitchFamily="50" charset="-127"/>
                <a:cs typeface="굴림" pitchFamily="50" charset="-127"/>
              </a:rPr>
              <a:t> </a:t>
            </a:r>
            <a:endParaRPr kumimoji="1" lang="ko-KR" sz="18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굴림" pitchFamily="50" charset="-127"/>
              <a:ea typeface="굴림" pitchFamily="50" charset="-127"/>
              <a:cs typeface="굴림" pitchFamily="50" charset="-127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34530421"/>
              </p:ext>
            </p:extLst>
          </p:nvPr>
        </p:nvGraphicFramePr>
        <p:xfrm>
          <a:off x="383185" y="2345240"/>
          <a:ext cx="6817826" cy="7826336"/>
        </p:xfrm>
        <a:graphic>
          <a:graphicData uri="http://schemas.openxmlformats.org/drawingml/2006/table">
            <a:tbl>
              <a:tblPr/>
              <a:tblGrid>
                <a:gridCol w="329588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9521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439208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  <a:gridCol w="293397">
                  <a:extLst>
                    <a:ext uri="{9D8B030D-6E8A-4147-A177-3AD203B41FA5}">
                      <a16:colId xmlns="" xmlns:a16="http://schemas.microsoft.com/office/drawing/2014/main" val="20003"/>
                    </a:ext>
                  </a:extLst>
                </a:gridCol>
                <a:gridCol w="253876">
                  <a:extLst>
                    <a:ext uri="{9D8B030D-6E8A-4147-A177-3AD203B41FA5}">
                      <a16:colId xmlns="" xmlns:a16="http://schemas.microsoft.com/office/drawing/2014/main" val="20004"/>
                    </a:ext>
                  </a:extLst>
                </a:gridCol>
                <a:gridCol w="39521">
                  <a:extLst>
                    <a:ext uri="{9D8B030D-6E8A-4147-A177-3AD203B41FA5}">
                      <a16:colId xmlns="" xmlns:a16="http://schemas.microsoft.com/office/drawing/2014/main" val="20005"/>
                    </a:ext>
                  </a:extLst>
                </a:gridCol>
                <a:gridCol w="250671">
                  <a:extLst>
                    <a:ext uri="{9D8B030D-6E8A-4147-A177-3AD203B41FA5}">
                      <a16:colId xmlns="" xmlns:a16="http://schemas.microsoft.com/office/drawing/2014/main" val="20006"/>
                    </a:ext>
                  </a:extLst>
                </a:gridCol>
                <a:gridCol w="652328">
                  <a:extLst>
                    <a:ext uri="{9D8B030D-6E8A-4147-A177-3AD203B41FA5}">
                      <a16:colId xmlns="" xmlns:a16="http://schemas.microsoft.com/office/drawing/2014/main" val="20007"/>
                    </a:ext>
                  </a:extLst>
                </a:gridCol>
                <a:gridCol w="2519716">
                  <a:extLst>
                    <a:ext uri="{9D8B030D-6E8A-4147-A177-3AD203B41FA5}">
                      <a16:colId xmlns="" xmlns:a16="http://schemas.microsoft.com/office/drawing/2014/main" val="20008"/>
                    </a:ext>
                  </a:extLst>
                </a:gridCol>
              </a:tblGrid>
              <a:tr h="163759">
                <a:tc rowSpan="2"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구 분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rowSpan="2"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항 목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gridSpan="5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적용계획</a:t>
                      </a:r>
                      <a:r>
                        <a:rPr lang="en-US" altLang="ko-KR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/</a:t>
                      </a:r>
                      <a:r>
                        <a:rPr lang="ko-KR" altLang="en-US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결과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부분적용</a:t>
                      </a: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/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미적용시 사유 및 대체기술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450191">
                <a:tc gridSpan="2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b="0" kern="0" spc="0" dirty="0" smtClean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부분</a:t>
                      </a:r>
                      <a:endParaRPr lang="en-US" altLang="ko-KR" sz="600" b="0" kern="0" spc="0" dirty="0" smtClean="0">
                        <a:solidFill>
                          <a:srgbClr val="000000"/>
                        </a:solidFill>
                        <a:effectLst/>
                        <a:latin typeface="휴먼고딕"/>
                        <a:ea typeface="휴먼고딕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b="0" kern="0" spc="0" dirty="0" smtClean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미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적용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600" b="0" kern="0" spc="0" dirty="0" err="1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해당없음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6F6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163759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기본 지침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  <a:tr h="695599">
                <a:tc gridSpan="3">
                  <a:txBody>
                    <a:bodyPr/>
                    <a:lstStyle/>
                    <a:p>
                      <a:pPr marL="194310" marR="0" indent="-13081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정보시스템의 보안을 위하여 위험분석을 통한 보안 계획을 수립하고 이를 적용하여야 한다</a:t>
                      </a:r>
                      <a:r>
                        <a:rPr lang="en-US" altLang="ko-KR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 </a:t>
                      </a:r>
                      <a:r>
                        <a:rPr lang="ko-KR" altLang="en-US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이는 정보시스템의 구축 운영과 관련된“서비스 접근 및 전달”</a:t>
                      </a:r>
                      <a:r>
                        <a:rPr lang="en-US" altLang="ko-KR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,“</a:t>
                      </a:r>
                      <a:r>
                        <a:rPr lang="ko-KR" altLang="en-US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플랫폼 및 기반구조”</a:t>
                      </a:r>
                      <a:r>
                        <a:rPr lang="en-US" altLang="ko-KR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,“</a:t>
                      </a:r>
                      <a:r>
                        <a:rPr lang="ko-KR" altLang="en-US" sz="800" b="0" kern="0" spc="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요소</a:t>
                      </a:r>
                      <a:r>
                        <a:rPr lang="ko-KR" altLang="en-US" sz="8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기술” 및 “인터페이스 및 통합” 분야를 모두 포함하여야 한다</a:t>
                      </a:r>
                      <a:r>
                        <a:rPr lang="en-US" altLang="ko-KR" sz="800" b="0" kern="0" spc="-30" dirty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3"/>
                  </a:ext>
                </a:extLst>
              </a:tr>
              <a:tr h="429679">
                <a:tc gridSpan="3">
                  <a:txBody>
                    <a:bodyPr/>
                    <a:lstStyle/>
                    <a:p>
                      <a:pPr marL="195580" marR="0" indent="-13208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800" b="0" kern="0" spc="-2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보안이 중요한 서비스 및 데이터의 접근에 관련된 사용자 인증은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고딕"/>
                        </a:rPr>
                        <a:t>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공인전자서명 또는 행정전자서명을 기반으로 하여야 한다</a:t>
                      </a: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.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 dirty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35890" marR="0" indent="-127000" algn="l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4"/>
                  </a:ext>
                </a:extLst>
              </a:tr>
              <a:tr h="163759">
                <a:tc gridSpan="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세부 기술 지침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FEE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5"/>
                  </a:ext>
                </a:extLst>
              </a:tr>
              <a:tr h="70618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관리적 보안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국가정보보안기본지침</a:t>
                      </a: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국가정보원</a:t>
                      </a: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국가 사이버안전 매뉴얼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6"/>
                  </a:ext>
                </a:extLst>
              </a:tr>
              <a:tr h="389791">
                <a:tc rowSpan="33"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80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기술적 보안</a:t>
                      </a:r>
                      <a:endParaRPr lang="ko-KR" altLang="en-US" sz="80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국가용 암호 제품 대상</a:t>
                      </a: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국정원 보안적합성 인증 필요</a:t>
                      </a: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 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  <a:p>
                      <a:pPr marL="63500" marR="0" indent="0" algn="just" fontAlgn="base" latinLnBrk="1">
                        <a:lnSpc>
                          <a:spcPct val="9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PKI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제품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7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SSO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제품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8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디스크</a:t>
                      </a: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․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파일 암호화 제품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09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문서 암호화 제품</a:t>
                      </a: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(DRM)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등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0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메일 암호화 제품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1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키보드 암호화 제품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2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하드웨어 보안 토큰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3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DB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암호화 제품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4"/>
                  </a:ext>
                </a:extLst>
              </a:tr>
              <a:tr h="296719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215900" marR="0" indent="-151130" algn="just" fontAlgn="base" latinLnBrk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o CC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제품군</a:t>
                      </a:r>
                      <a:r>
                        <a:rPr lang="en-US" altLang="ko-KR" sz="800" b="0" kern="0" spc="-5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(</a:t>
                      </a:r>
                      <a:r>
                        <a:rPr lang="ko-KR" altLang="en-US" sz="800" b="0" kern="0" spc="-5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국제 </a:t>
                      </a:r>
                      <a:r>
                        <a:rPr lang="en-US" altLang="ko-KR" sz="800" b="0" kern="0" spc="-5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CC</a:t>
                      </a:r>
                      <a:r>
                        <a:rPr lang="ko-KR" altLang="en-US" sz="800" b="0" kern="0" spc="-5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인 경우 </a:t>
                      </a:r>
                      <a:r>
                        <a:rPr lang="en-US" altLang="ko-KR" sz="800" b="0" kern="0" spc="-5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IT </a:t>
                      </a:r>
                      <a:r>
                        <a:rPr lang="ko-KR" altLang="en-US" sz="800" b="0" kern="0" spc="-5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보안인증사무국의 인증 필요</a:t>
                      </a:r>
                      <a:r>
                        <a:rPr lang="en-US" altLang="ko-KR" sz="800" b="0" kern="0" spc="-5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)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바탕"/>
                          <a:ea typeface="휴먼고딕"/>
                        </a:rPr>
                        <a:t> </a:t>
                      </a: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침입차단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5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침입탐지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6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침입방지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7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통합보안관리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8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보안관리서버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19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웹방화벽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0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DDos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대응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1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VOIP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보안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2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무선침입방지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3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무선랜 인증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4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가상사설망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5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네트워크 접근통제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6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스팸메일차단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7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바이러스백신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8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PC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매체제어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29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PC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침입차단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0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콘텐츠보안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1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자료유출 방지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2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메일보안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3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서버보안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4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DB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접근 통제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5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6350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다중영역구분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6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스마트카드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7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보안</a:t>
                      </a:r>
                      <a:r>
                        <a:rPr 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USB</a:t>
                      </a:r>
                      <a:endParaRPr 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8"/>
                  </a:ext>
                </a:extLst>
              </a:tr>
              <a:tr h="15093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ko-KR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- </a:t>
                      </a:r>
                      <a:r>
                        <a:rPr lang="ko-KR" altLang="en-US" sz="800" b="0" kern="0" spc="0">
                          <a:solidFill>
                            <a:srgbClr val="000000"/>
                          </a:solidFill>
                          <a:effectLst/>
                          <a:latin typeface="휴먼고딕"/>
                          <a:ea typeface="휴먼고딕"/>
                        </a:rPr>
                        <a:t>복합기 완전삭제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  <a:ea typeface="휴먼고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900" b="0" kern="0" spc="0">
                          <a:solidFill>
                            <a:srgbClr val="000000"/>
                          </a:solidFill>
                          <a:effectLst/>
                          <a:latin typeface="휴먼명조"/>
                          <a:ea typeface="휴먼명조"/>
                        </a:rPr>
                        <a:t>○</a:t>
                      </a:r>
                      <a:endParaRPr lang="ko-KR" altLang="en-US" sz="800" b="0" kern="0" spc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just" fontAlgn="base" latinLnBrk="1">
                        <a:lnSpc>
                          <a:spcPct val="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ko-KR" altLang="en-US" sz="800" b="0" kern="0" spc="0" dirty="0">
                        <a:solidFill>
                          <a:srgbClr val="000000"/>
                        </a:solidFill>
                        <a:effectLst/>
                        <a:latin typeface="바탕"/>
                      </a:endParaRPr>
                    </a:p>
                  </a:txBody>
                  <a:tcPr marL="14121" marR="14121" marT="14121" marB="14121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003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632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8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신용평가등급확인서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8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신용평가등급확인서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267" y="1854312"/>
            <a:ext cx="6480720" cy="81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3922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638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latinLnBrk="0" hangingPunct="0">
              <a:spcAft>
                <a:spcPts val="327"/>
              </a:spcAft>
            </a:pP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1.2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자본금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/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매출액</a:t>
            </a:r>
            <a:endParaRPr lang="en-US" altLang="ko-KR" sz="1500" dirty="0" smtClean="0">
              <a:solidFill>
                <a:schemeClr val="tx1">
                  <a:lumMod val="65000"/>
                  <a:lumOff val="35000"/>
                </a:schemeClr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  <a:p>
            <a:pPr algn="just" eaLnBrk="0" latinLnBrk="0" hangingPunct="0">
              <a:spcAft>
                <a:spcPts val="653"/>
              </a:spcAft>
            </a:pP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제안사는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지속적인 매출 및 수익의 성장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을 기반으로 안정적인 재무구조를 보유하고 있으며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다양한 분야에서 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영업 수익성 향상 및 우수한 시장지위 확보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등 사업수행 전반에 걸쳐 타사대비 높은 경쟁력을 확보하고 있습니다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.</a:t>
            </a:r>
          </a:p>
        </p:txBody>
      </p:sp>
      <p:grpSp>
        <p:nvGrpSpPr>
          <p:cNvPr id="17" name="그룹 120"/>
          <p:cNvGrpSpPr/>
          <p:nvPr/>
        </p:nvGrpSpPr>
        <p:grpSpPr>
          <a:xfrm>
            <a:off x="354096" y="2513409"/>
            <a:ext cx="6854424" cy="304732"/>
            <a:chOff x="351375" y="3691740"/>
            <a:chExt cx="6274068" cy="284889"/>
          </a:xfrm>
        </p:grpSpPr>
        <p:pic>
          <p:nvPicPr>
            <p:cNvPr id="130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571417" y="3691740"/>
              <a:ext cx="1339919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자본금 및 매출액</a:t>
              </a:r>
            </a:p>
          </p:txBody>
        </p:sp>
      </p:grp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1. </a:t>
            </a:r>
            <a:r>
              <a:rPr lang="ko-KR" altLang="en-US" sz="1100" dirty="0" err="1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제안사</a:t>
            </a:r>
            <a:r>
              <a:rPr lang="ko-KR" altLang="en-US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일반현황 ▶ 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1.2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자본금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/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매출액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44" name="직사각형 43">
            <a:extLst>
              <a:ext uri="{FF2B5EF4-FFF2-40B4-BE49-F238E27FC236}">
                <a16:creationId xmlns="" xmlns:a16="http://schemas.microsoft.com/office/drawing/2014/main" id="{9F7F4328-7E25-4CFC-AAD3-7C188601DA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40425" y="2827939"/>
            <a:ext cx="799867" cy="154914"/>
          </a:xfrm>
          <a:prstGeom prst="rect">
            <a:avLst/>
          </a:prstGeom>
          <a:noFill/>
          <a:ln w="9525" algn="ctr">
            <a:noFill/>
            <a:round/>
            <a:headEnd/>
            <a:tailEnd/>
          </a:ln>
        </p:spPr>
        <p:txBody>
          <a:bodyPr lIns="0" tIns="0" rIns="0" bIns="0" anchor="ctr">
            <a:spAutoFit/>
          </a:bodyPr>
          <a:lstStyle/>
          <a:p>
            <a:pPr marL="0" lvl="1" algn="r">
              <a:lnSpc>
                <a:spcPct val="110000"/>
              </a:lnSpc>
              <a:spcBef>
                <a:spcPts val="300"/>
              </a:spcBef>
              <a:buSzPct val="80000"/>
              <a:defRPr/>
            </a:pP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onotype Sorts"/>
              </a:rPr>
              <a:t>(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onotype Sorts"/>
              </a:rPr>
              <a:t>단위 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onotype Sorts"/>
              </a:rPr>
              <a:t>: </a:t>
            </a: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onotype Sorts"/>
              </a:rPr>
              <a:t>천원</a:t>
            </a:r>
            <a:r>
              <a:rPr lang="en-US" altLang="ko-KR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맑은 고딕" panose="020B0503020000020004" pitchFamily="50" charset="-127"/>
                <a:ea typeface="맑은 고딕" panose="020B0503020000020004" pitchFamily="50" charset="-127"/>
                <a:sym typeface="Monotype Sorts"/>
              </a:rPr>
              <a:t>)</a:t>
            </a:r>
          </a:p>
        </p:txBody>
      </p:sp>
      <p:graphicFrame>
        <p:nvGraphicFramePr>
          <p:cNvPr id="9" name="표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791769"/>
              </p:ext>
            </p:extLst>
          </p:nvPr>
        </p:nvGraphicFramePr>
        <p:xfrm>
          <a:off x="367562" y="3114453"/>
          <a:ext cx="6725437" cy="7020785"/>
        </p:xfrm>
        <a:graphic>
          <a:graphicData uri="http://schemas.openxmlformats.org/drawingml/2006/table">
            <a:tbl>
              <a:tblPr/>
              <a:tblGrid>
                <a:gridCol w="6883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83838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912737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4300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4300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86805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1" i="0" u="none" strike="noStrike" kern="1200" cap="none" spc="-30" normalizeH="0" baseline="0" dirty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연 도</a:t>
                      </a: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AABC6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2016</a:t>
                      </a:r>
                      <a:r>
                        <a:rPr kumimoji="1" lang="ko-KR" altLang="en-US" sz="1200" b="1" i="0" u="none" strike="noStrike" kern="1200" cap="none" spc="-30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년도</a:t>
                      </a:r>
                      <a:endParaRPr kumimoji="1" lang="ko-KR" altLang="en-US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AAB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ko-KR" sz="1200" b="1" i="0" u="none" strike="noStrike" kern="1200" cap="none" spc="-30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2017</a:t>
                      </a:r>
                      <a:r>
                        <a:rPr kumimoji="1" lang="ko-KR" altLang="en-US" sz="1200" b="1" i="0" u="none" strike="noStrike" kern="1200" cap="none" spc="-30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년도</a:t>
                      </a:r>
                      <a:endParaRPr kumimoji="1" lang="ko-KR" altLang="en-US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AAB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charset="0"/>
                        <a:buNone/>
                        <a:tabLst/>
                        <a:defRPr/>
                      </a:pPr>
                      <a:r>
                        <a:rPr kumimoji="1" lang="en-US" altLang="ko-KR" sz="1200" b="1" i="0" u="none" strike="noStrike" kern="1200" cap="none" spc="-30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2018</a:t>
                      </a:r>
                      <a:r>
                        <a:rPr kumimoji="1" lang="ko-KR" altLang="en-US" sz="1200" b="1" i="0" u="none" strike="noStrike" kern="1200" cap="none" spc="-30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년도</a:t>
                      </a:r>
                      <a:endParaRPr kumimoji="1" lang="ko-KR" altLang="en-US" sz="1200" b="1" i="0" u="none" strike="noStrike" kern="1200" cap="none" spc="-30" normalizeH="0" baseline="0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 marL="72000" marR="720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4AAB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5339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총 자 산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-9525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304,462,207</a:t>
                      </a:r>
                      <a:endParaRPr lang="en-US" altLang="ko-KR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9525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625,057,822</a:t>
                      </a:r>
                      <a:endParaRPr lang="en-US" altLang="ko-KR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957,683,663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65339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자기자본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-9525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-1,383,456</a:t>
                      </a:r>
                      <a:endParaRPr lang="en-US" altLang="ko-KR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9525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240,527,765</a:t>
                      </a:r>
                      <a:endParaRPr lang="en-US" altLang="ko-KR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531,201,610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65339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유동부채</a:t>
                      </a:r>
                      <a:endParaRPr lang="ko-KR" altLang="en-US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-9525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305,845,666</a:t>
                      </a: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9525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384,530,057</a:t>
                      </a:r>
                      <a:endParaRPr lang="en-US" altLang="ko-KR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426,482,053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65339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유동자산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-9525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280,823,523</a:t>
                      </a:r>
                      <a:endParaRPr lang="en-US" altLang="ko-KR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95250" algn="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604,230,864</a:t>
                      </a:r>
                      <a:endParaRPr lang="en-US" altLang="ko-KR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924,654,095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65339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000" u="none" strike="noStrike" kern="1200" dirty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당기순이익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8,887,723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241,911,224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150,673,845</a:t>
                      </a: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653398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매출액</a:t>
                      </a:r>
                      <a:endParaRPr lang="ko-KR" altLang="en-US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SW</a:t>
                      </a:r>
                      <a:endParaRPr lang="ko-KR" altLang="en-US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860,952,270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1,119,846,591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1,777,553,564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653398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E55313"/>
                        </a:buClr>
                        <a:buSzPct val="90000"/>
                        <a:buFont typeface="Wingdings 2" pitchFamily="18" charset="2"/>
                        <a:buNone/>
                        <a:tabLst/>
                      </a:pPr>
                      <a:endParaRPr kumimoji="0" lang="ko-KR" altLang="en-US" sz="1100" kern="1200" baseline="0" dirty="0"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Arial" charset="0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en-US" altLang="ko-KR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HW</a:t>
                      </a:r>
                      <a:endParaRPr lang="ko-KR" altLang="en-US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0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0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0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653398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1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E55313"/>
                        </a:buClr>
                        <a:buSzPct val="90000"/>
                        <a:buFont typeface="Wingdings 2" pitchFamily="18" charset="2"/>
                        <a:buNone/>
                        <a:tabLst/>
                      </a:pPr>
                      <a:endParaRPr kumimoji="0" lang="ko-KR" altLang="en-US" sz="1100" kern="1200" baseline="0" dirty="0"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Arial" charset="0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AE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계</a:t>
                      </a:r>
                      <a:endParaRPr lang="ko-KR" altLang="en-US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860,952,270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1,119,846,591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1,777,553,564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65339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자기자본비율</a:t>
                      </a:r>
                      <a:endParaRPr lang="ko-KR" altLang="en-US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-0.45%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54000" marR="540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38.48%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54000" marR="540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55.47%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653398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lang="ko-KR" altLang="en-US" sz="1000" u="none" strike="noStrike" kern="1200" dirty="0" smtClean="0">
                          <a:solidFill>
                            <a:schemeClr val="tx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+mn-cs"/>
                        </a:rPr>
                        <a:t>유동비율</a:t>
                      </a:r>
                      <a:endParaRPr lang="ko-KR" altLang="en-US" sz="1000" u="none" strike="noStrike" kern="1200" dirty="0">
                        <a:solidFill>
                          <a:schemeClr val="tx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+mn-cs"/>
                      </a:endParaRPr>
                    </a:p>
                  </a:txBody>
                  <a:tcPr marL="17907" marR="17907" marT="17907" marB="17907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91.82%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54000" marR="540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157.13%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54000" marR="54000" marT="36000" marB="3600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altLang="ko-KR" sz="1000" dirty="0" smtClean="0">
                          <a:latin typeface="Rix고딕 M" pitchFamily="18" charset="-127"/>
                          <a:ea typeface="Rix고딕 M" pitchFamily="18" charset="-127"/>
                        </a:rPr>
                        <a:t>216.81%</a:t>
                      </a:r>
                      <a:endParaRPr lang="ko-KR" altLang="en-US" sz="1000" dirty="0">
                        <a:latin typeface="Rix고딕 M" pitchFamily="18" charset="-127"/>
                        <a:ea typeface="Rix고딕 M" pitchFamily="18" charset="-127"/>
                      </a:endParaRPr>
                    </a:p>
                  </a:txBody>
                  <a:tcPr marL="9525" marR="72000" marT="9525" marB="0"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63218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6386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latinLnBrk="0" hangingPunct="0">
              <a:spcAft>
                <a:spcPts val="327"/>
              </a:spcAft>
            </a:pP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2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.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주요사업내용</a:t>
            </a:r>
            <a:endParaRPr lang="en-US" altLang="ko-KR" sz="1500" dirty="0">
              <a:solidFill>
                <a:schemeClr val="tx1">
                  <a:lumMod val="65000"/>
                  <a:lumOff val="35000"/>
                </a:schemeClr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  <a:p>
            <a:pPr algn="just" eaLnBrk="0" latinLnBrk="0" hangingPunct="0">
              <a:spcAft>
                <a:spcPts val="653"/>
              </a:spcAft>
            </a:pP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제안사는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</a:t>
            </a:r>
            <a:r>
              <a:rPr lang="en-US" altLang="ko-KR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IT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컨설팅</a:t>
            </a:r>
            <a:r>
              <a:rPr lang="en-US" altLang="ko-KR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 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시스템 및 운영</a:t>
            </a:r>
            <a:r>
              <a:rPr lang="en-US" altLang="ko-KR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 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솔루션 개발</a:t>
            </a:r>
            <a:r>
              <a:rPr lang="en-US" altLang="ko-KR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 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시스템 유통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부문에서 사업을 수행하고 있으며 고객 만족도 제고를 위해 최선의 노력을 약속합니다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. </a:t>
            </a:r>
          </a:p>
        </p:txBody>
      </p:sp>
      <p:grpSp>
        <p:nvGrpSpPr>
          <p:cNvPr id="17" name="그룹 120"/>
          <p:cNvGrpSpPr/>
          <p:nvPr/>
        </p:nvGrpSpPr>
        <p:grpSpPr>
          <a:xfrm>
            <a:off x="354096" y="2430376"/>
            <a:ext cx="6854424" cy="304732"/>
            <a:chOff x="351375" y="3691740"/>
            <a:chExt cx="6274068" cy="284889"/>
          </a:xfrm>
        </p:grpSpPr>
        <p:pic>
          <p:nvPicPr>
            <p:cNvPr id="130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571417" y="3691740"/>
              <a:ext cx="996576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주요사업분야</a:t>
              </a:r>
            </a:p>
          </p:txBody>
        </p:sp>
      </p:grp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2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.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주요사업내용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pic>
        <p:nvPicPr>
          <p:cNvPr id="21" name="Picture 27" descr="Untitled-1">
            <a:extLst>
              <a:ext uri="{FF2B5EF4-FFF2-40B4-BE49-F238E27FC236}">
                <a16:creationId xmlns="" xmlns:a16="http://schemas.microsoft.com/office/drawing/2014/main" id="{E51126AB-95BF-417B-9E52-82DB246B98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88243" y="7521535"/>
            <a:ext cx="6858000" cy="254168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2" name="그룹 21">
            <a:extLst>
              <a:ext uri="{FF2B5EF4-FFF2-40B4-BE49-F238E27FC236}">
                <a16:creationId xmlns="" xmlns:a16="http://schemas.microsoft.com/office/drawing/2014/main" id="{3AF66435-65A1-4FBF-B9BA-E2D42C362DEC}"/>
              </a:ext>
            </a:extLst>
          </p:cNvPr>
          <p:cNvGrpSpPr/>
          <p:nvPr/>
        </p:nvGrpSpPr>
        <p:grpSpPr>
          <a:xfrm>
            <a:off x="890009" y="8227947"/>
            <a:ext cx="5887233" cy="774152"/>
            <a:chOff x="401752" y="8445388"/>
            <a:chExt cx="5592286" cy="774152"/>
          </a:xfrm>
        </p:grpSpPr>
        <p:grpSp>
          <p:nvGrpSpPr>
            <p:cNvPr id="23" name="그룹 22">
              <a:extLst>
                <a:ext uri="{FF2B5EF4-FFF2-40B4-BE49-F238E27FC236}">
                  <a16:creationId xmlns="" xmlns:a16="http://schemas.microsoft.com/office/drawing/2014/main" id="{B25526B0-B826-42CA-97F8-86834B9E3986}"/>
                </a:ext>
              </a:extLst>
            </p:cNvPr>
            <p:cNvGrpSpPr/>
            <p:nvPr/>
          </p:nvGrpSpPr>
          <p:grpSpPr>
            <a:xfrm>
              <a:off x="401752" y="8445388"/>
              <a:ext cx="5592286" cy="718337"/>
              <a:chOff x="749715" y="8445388"/>
              <a:chExt cx="5592286" cy="718337"/>
            </a:xfrm>
          </p:grpSpPr>
          <p:sp>
            <p:nvSpPr>
              <p:cNvPr id="25" name="직사각형 24">
                <a:extLst>
                  <a:ext uri="{FF2B5EF4-FFF2-40B4-BE49-F238E27FC236}">
                    <a16:creationId xmlns="" xmlns:a16="http://schemas.microsoft.com/office/drawing/2014/main" id="{1550F6AF-06D4-4CAB-847F-0E108D659FB5}"/>
                  </a:ext>
                </a:extLst>
              </p:cNvPr>
              <p:cNvSpPr/>
              <p:nvPr/>
            </p:nvSpPr>
            <p:spPr bwMode="auto">
              <a:xfrm>
                <a:off x="1008064" y="8567517"/>
                <a:ext cx="5333937" cy="596208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</p:spPr>
            <p:txBody>
              <a:bodyPr wrap="square" lIns="0" tIns="0" rIns="0" bIns="0" anchor="ctr">
                <a:noAutofit/>
              </a:bodyPr>
              <a:lstStyle>
                <a:defPPr>
                  <a:defRPr lang="ko-KR"/>
                </a:defPPr>
                <a:lvl1pPr algn="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맑은 고딕" pitchFamily="50" charset="-127"/>
                    <a:ea typeface="Arial Unicode MS" pitchFamily="50" charset="-127"/>
                    <a:cs typeface="Arial Unicode MS" pitchFamily="50" charset="-127"/>
                  </a:defRPr>
                </a:lvl1pPr>
                <a:lvl2pPr marL="457200" algn="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맑은 고딕" pitchFamily="50" charset="-127"/>
                    <a:ea typeface="Arial Unicode MS" pitchFamily="50" charset="-127"/>
                    <a:cs typeface="Arial Unicode MS" pitchFamily="50" charset="-127"/>
                  </a:defRPr>
                </a:lvl2pPr>
                <a:lvl3pPr marL="914400" algn="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맑은 고딕" pitchFamily="50" charset="-127"/>
                    <a:ea typeface="Arial Unicode MS" pitchFamily="50" charset="-127"/>
                    <a:cs typeface="Arial Unicode MS" pitchFamily="50" charset="-127"/>
                  </a:defRPr>
                </a:lvl3pPr>
                <a:lvl4pPr marL="1371600" algn="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맑은 고딕" pitchFamily="50" charset="-127"/>
                    <a:ea typeface="Arial Unicode MS" pitchFamily="50" charset="-127"/>
                    <a:cs typeface="Arial Unicode MS" pitchFamily="50" charset="-127"/>
                  </a:defRPr>
                </a:lvl4pPr>
                <a:lvl5pPr marL="1828800" algn="r" rtl="0" fontAlgn="base" latinLnBrk="1">
                  <a:spcBef>
                    <a:spcPct val="0"/>
                  </a:spcBef>
                  <a:spcAft>
                    <a:spcPct val="0"/>
                  </a:spcAft>
                  <a:defRPr kumimoji="1" sz="1100" b="1" kern="1200">
                    <a:solidFill>
                      <a:schemeClr val="tx1"/>
                    </a:solidFill>
                    <a:latin typeface="맑은 고딕" pitchFamily="50" charset="-127"/>
                    <a:ea typeface="Arial Unicode MS" pitchFamily="50" charset="-127"/>
                    <a:cs typeface="Arial Unicode MS" pitchFamily="50" charset="-127"/>
                  </a:defRPr>
                </a:lvl5pPr>
                <a:lvl6pPr marL="22860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맑은 고딕" pitchFamily="50" charset="-127"/>
                    <a:ea typeface="Arial Unicode MS" pitchFamily="50" charset="-127"/>
                    <a:cs typeface="Arial Unicode MS" pitchFamily="50" charset="-127"/>
                  </a:defRPr>
                </a:lvl6pPr>
                <a:lvl7pPr marL="27432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맑은 고딕" pitchFamily="50" charset="-127"/>
                    <a:ea typeface="Arial Unicode MS" pitchFamily="50" charset="-127"/>
                    <a:cs typeface="Arial Unicode MS" pitchFamily="50" charset="-127"/>
                  </a:defRPr>
                </a:lvl7pPr>
                <a:lvl8pPr marL="32004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맑은 고딕" pitchFamily="50" charset="-127"/>
                    <a:ea typeface="Arial Unicode MS" pitchFamily="50" charset="-127"/>
                    <a:cs typeface="Arial Unicode MS" pitchFamily="50" charset="-127"/>
                  </a:defRPr>
                </a:lvl8pPr>
                <a:lvl9pPr marL="3657600" algn="l" defTabSz="914400" rtl="0" eaLnBrk="1" latinLnBrk="1" hangingPunct="1">
                  <a:defRPr kumimoji="1" sz="1100" b="1" kern="1200">
                    <a:solidFill>
                      <a:schemeClr val="tx1"/>
                    </a:solidFill>
                    <a:latin typeface="맑은 고딕" pitchFamily="50" charset="-127"/>
                    <a:ea typeface="Arial Unicode MS" pitchFamily="50" charset="-127"/>
                    <a:cs typeface="Arial Unicode MS" pitchFamily="50" charset="-127"/>
                  </a:defRPr>
                </a:lvl9pPr>
              </a:lstStyle>
              <a:p>
                <a:pPr algn="l" eaLnBrk="0" fontAlgn="auto" latinLnBrk="0" hangingPunct="0">
                  <a:lnSpc>
                    <a:spcPct val="110000"/>
                  </a:lnSpc>
                  <a:spcBef>
                    <a:spcPts val="0"/>
                  </a:spcBef>
                  <a:spcAft>
                    <a:spcPts val="0"/>
                  </a:spcAft>
                  <a:buSzPct val="140000"/>
                  <a:tabLst>
                    <a:tab pos="5648325" algn="l"/>
                  </a:tabLst>
                  <a:defRPr/>
                </a:pPr>
                <a:r>
                  <a:rPr kumimoji="0" lang="ko-KR" altLang="en-US" sz="1400" b="0" spc="-30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맑은 고딕" panose="020B0503020000020004" pitchFamily="50" charset="-127"/>
                    <a:cs typeface="Arial" pitchFamily="34" charset="0"/>
                  </a:rPr>
                  <a:t>공간과 장소의 개념</a:t>
                </a:r>
                <a:r>
                  <a:rPr kumimoji="0" lang="en-US" altLang="ko-KR" sz="1400" b="0" spc="-30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맑은 고딕" panose="020B0503020000020004" pitchFamily="50" charset="-127"/>
                    <a:cs typeface="Arial" pitchFamily="34" charset="0"/>
                  </a:rPr>
                  <a:t>, </a:t>
                </a:r>
                <a:r>
                  <a:rPr kumimoji="0" lang="ko-KR" altLang="en-US" sz="1400" b="0" spc="-30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맑은 고딕" panose="020B0503020000020004" pitchFamily="50" charset="-127"/>
                    <a:cs typeface="Arial" pitchFamily="34" charset="0"/>
                  </a:rPr>
                  <a:t>시간의 개념이 사라지는 이 시대에 </a:t>
                </a:r>
                <a:r>
                  <a:rPr kumimoji="0" lang="ko-KR" altLang="en-US" sz="1400" b="0" spc="-30" dirty="0" smtClean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맑은 고딕" panose="020B0503020000020004" pitchFamily="50" charset="-127"/>
                    <a:cs typeface="Arial" pitchFamily="34" charset="0"/>
                  </a:rPr>
                  <a:t>완벽한 </a:t>
                </a:r>
                <a:r>
                  <a:rPr kumimoji="0" lang="en-US" altLang="ko-KR" sz="1400" b="0" spc="-30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맑은 고딕" panose="020B0503020000020004" pitchFamily="50" charset="-127"/>
                    <a:cs typeface="Arial" pitchFamily="34" charset="0"/>
                  </a:rPr>
                  <a:t>Digital Service Information Community</a:t>
                </a:r>
                <a:r>
                  <a:rPr kumimoji="0" lang="ko-KR" altLang="en-US" sz="1400" b="0" spc="-30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맑은 고딕" panose="020B0503020000020004" pitchFamily="50" charset="-127"/>
                    <a:cs typeface="Arial" pitchFamily="34" charset="0"/>
                  </a:rPr>
                  <a:t>의 실현으로 고객 여러분과 더불어 </a:t>
                </a:r>
                <a:r>
                  <a:rPr kumimoji="0" lang="en-US" altLang="ko-KR" sz="1400" b="0" spc="-30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맑은 고딕" panose="020B0503020000020004" pitchFamily="50" charset="-127"/>
                    <a:cs typeface="Arial" pitchFamily="34" charset="0"/>
                  </a:rPr>
                  <a:t>21</a:t>
                </a:r>
                <a:r>
                  <a:rPr kumimoji="0" lang="ko-KR" altLang="en-US" sz="1400" b="0" spc="-30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맑은 고딕" panose="020B0503020000020004" pitchFamily="50" charset="-127"/>
                    <a:cs typeface="Arial" pitchFamily="34" charset="0"/>
                  </a:rPr>
                  <a:t>세기 정상기업으로 성장합니다</a:t>
                </a:r>
                <a:r>
                  <a:rPr kumimoji="0" lang="en-US" altLang="ko-KR" sz="1400" b="0" spc="-30" dirty="0">
                    <a:ln w="11430"/>
                    <a:solidFill>
                      <a:schemeClr val="tx1">
                        <a:lumMod val="95000"/>
                        <a:lumOff val="5000"/>
                      </a:schemeClr>
                    </a:solidFill>
                    <a:ea typeface="맑은 고딕" panose="020B0503020000020004" pitchFamily="50" charset="-127"/>
                    <a:cs typeface="Arial" pitchFamily="34" charset="0"/>
                  </a:rPr>
                  <a:t>.</a:t>
                </a:r>
              </a:p>
            </p:txBody>
          </p:sp>
          <p:pic>
            <p:nvPicPr>
              <p:cNvPr id="26" name="그림 25" descr="작은따옴표.png">
                <a:extLst>
                  <a:ext uri="{FF2B5EF4-FFF2-40B4-BE49-F238E27FC236}">
                    <a16:creationId xmlns="" xmlns:a16="http://schemas.microsoft.com/office/drawing/2014/main" id="{4F9B8CB7-7D68-475D-8FAB-DC649E0AA62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 cstate="print">
                <a:grayscl/>
              </a:blip>
              <a:stretch>
                <a:fillRect/>
              </a:stretch>
            </p:blipFill>
            <p:spPr>
              <a:xfrm>
                <a:off x="749715" y="8445388"/>
                <a:ext cx="130491" cy="190636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24" name="그림 23" descr="작은따옴표.png">
              <a:extLst>
                <a:ext uri="{FF2B5EF4-FFF2-40B4-BE49-F238E27FC236}">
                  <a16:creationId xmlns="" xmlns:a16="http://schemas.microsoft.com/office/drawing/2014/main" id="{567595D2-75D4-40BD-89D8-9E29BD9CC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grayscl/>
            </a:blip>
            <a:stretch>
              <a:fillRect/>
            </a:stretch>
          </p:blipFill>
          <p:spPr>
            <a:xfrm flipH="1">
              <a:off x="5818799" y="9028904"/>
              <a:ext cx="130491" cy="190636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7" name="그룹 13"/>
          <p:cNvGrpSpPr>
            <a:grpSpLocks/>
          </p:cNvGrpSpPr>
          <p:nvPr/>
        </p:nvGrpSpPr>
        <p:grpSpPr bwMode="auto">
          <a:xfrm>
            <a:off x="714726" y="2894479"/>
            <a:ext cx="6019323" cy="5217795"/>
            <a:chOff x="636182" y="3690063"/>
            <a:chExt cx="5471351" cy="4811806"/>
          </a:xfrm>
        </p:grpSpPr>
        <p:sp>
          <p:nvSpPr>
            <p:cNvPr id="28" name="Oval 8"/>
            <p:cNvSpPr>
              <a:spLocks noChangeArrowheads="1"/>
            </p:cNvSpPr>
            <p:nvPr/>
          </p:nvSpPr>
          <p:spPr bwMode="gray">
            <a:xfrm>
              <a:off x="1709183" y="4599925"/>
              <a:ext cx="3212653" cy="3130573"/>
            </a:xfrm>
            <a:prstGeom prst="ellipse">
              <a:avLst/>
            </a:prstGeom>
            <a:noFill/>
            <a:ln w="9525">
              <a:solidFill>
                <a:srgbClr val="DDDDDD"/>
              </a:solidFill>
              <a:prstDash val="sysDot"/>
              <a:round/>
              <a:headEnd/>
              <a:tailEnd/>
            </a:ln>
            <a:extLst/>
          </p:spPr>
          <p:txBody>
            <a:bodyPr wrap="none" anchor="ctr"/>
            <a:lstStyle/>
            <a:p>
              <a:pPr eaLnBrk="1" fontAlgn="auto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8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29" name="Oval 7"/>
            <p:cNvSpPr>
              <a:spLocks noChangeArrowheads="1"/>
            </p:cNvSpPr>
            <p:nvPr/>
          </p:nvSpPr>
          <p:spPr bwMode="gray">
            <a:xfrm>
              <a:off x="1596485" y="4490420"/>
              <a:ext cx="3438047" cy="3351195"/>
            </a:xfrm>
            <a:prstGeom prst="ellipse">
              <a:avLst/>
            </a:prstGeom>
            <a:noFill/>
            <a:ln w="9525">
              <a:solidFill>
                <a:srgbClr val="DDDDDD"/>
              </a:solidFill>
              <a:prstDash val="sysDot"/>
              <a:round/>
              <a:headEnd/>
              <a:tailEnd/>
            </a:ln>
            <a:extLst/>
          </p:spPr>
          <p:txBody>
            <a:bodyPr wrap="none" anchor="ctr"/>
            <a:lstStyle/>
            <a:p>
              <a:pPr eaLnBrk="1" fontAlgn="auto" hangingPunct="1">
                <a:lnSpc>
                  <a:spcPct val="125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0" lang="ko-KR" altLang="en-US" sz="1800" kern="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810755" y="3846269"/>
              <a:ext cx="1419028" cy="286647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>
              <a:defPPr>
                <a:defRPr lang="ko-KR"/>
              </a:defPPr>
              <a:lvl1pPr marL="85725" indent="-85725" defTabSz="1076325" eaLnBrk="0" fontAlgn="ctr" latinLnBrk="0" hangingPunct="0">
                <a:lnSpc>
                  <a:spcPts val="1000"/>
                </a:lnSpc>
                <a:spcBef>
                  <a:spcPts val="200"/>
                </a:spcBef>
                <a:buClr>
                  <a:srgbClr val="808080"/>
                </a:buClr>
                <a:buSzPct val="80000"/>
                <a:buFont typeface="Arial" pitchFamily="34" charset="0"/>
                <a:buChar char="•"/>
                <a:defRPr sz="900" kern="0" spc="-80">
                  <a:solidFill>
                    <a:schemeClr val="tx1">
                      <a:lumMod val="75000"/>
                      <a:lumOff val="25000"/>
                    </a:schemeClr>
                  </a:solidFill>
                  <a:latin typeface="HY신명조" pitchFamily="18" charset="-127"/>
                  <a:ea typeface="HY신명조" pitchFamily="18" charset="-127"/>
                </a:defRPr>
              </a:lvl1pPr>
            </a:lstStyle>
            <a:p>
              <a:pPr eaLnBrk="1" hangingPunct="1">
                <a:defRPr/>
              </a:pPr>
              <a:r>
                <a:rPr lang="ko-KR" altLang="en-US" dirty="0">
                  <a:latin typeface="Rix고딕 M" panose="02020603020101020101" pitchFamily="18" charset="-127"/>
                  <a:ea typeface="Rix고딕 M" panose="02020603020101020101" pitchFamily="18" charset="-127"/>
                </a:rPr>
                <a:t>시스템운영</a:t>
              </a:r>
              <a:r>
                <a:rPr lang="en-US" altLang="ko-KR" dirty="0">
                  <a:latin typeface="Rix고딕 M" panose="02020603020101020101" pitchFamily="18" charset="-127"/>
                  <a:ea typeface="Rix고딕 M" panose="02020603020101020101" pitchFamily="18" charset="-127"/>
                </a:rPr>
                <a:t>[SM]</a:t>
              </a:r>
            </a:p>
            <a:p>
              <a:pPr marL="0" indent="0" eaLnBrk="1" hangingPunct="1">
                <a:buFont typeface="Arial" pitchFamily="34" charset="0"/>
                <a:buNone/>
                <a:defRPr/>
              </a:pPr>
              <a:endParaRPr lang="en-US" altLang="ko-KR" dirty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636182" y="6543651"/>
              <a:ext cx="1095223" cy="441243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>
              <a:defPPr>
                <a:defRPr lang="ko-KR"/>
              </a:defPPr>
              <a:lvl1pPr marL="85725" indent="-85725" defTabSz="1076325" eaLnBrk="0" fontAlgn="ctr" latinLnBrk="0" hangingPunct="0">
                <a:lnSpc>
                  <a:spcPts val="1000"/>
                </a:lnSpc>
                <a:spcBef>
                  <a:spcPts val="200"/>
                </a:spcBef>
                <a:buClr>
                  <a:srgbClr val="808080"/>
                </a:buClr>
                <a:buSzPct val="80000"/>
                <a:buFont typeface="Arial" pitchFamily="34" charset="0"/>
                <a:buChar char="•"/>
                <a:defRPr sz="900" kern="0" spc="-80">
                  <a:solidFill>
                    <a:schemeClr val="tx1">
                      <a:lumMod val="75000"/>
                      <a:lumOff val="25000"/>
                    </a:schemeClr>
                  </a:solidFill>
                  <a:latin typeface="HY신명조" pitchFamily="18" charset="-127"/>
                  <a:ea typeface="HY신명조" pitchFamily="18" charset="-127"/>
                </a:defRPr>
              </a:lvl1pPr>
            </a:lstStyle>
            <a:p>
              <a:pPr eaLnBrk="1" hangingPunct="1">
                <a:defRPr/>
              </a:pPr>
              <a:r>
                <a:rPr lang="en-US" altLang="ko-KR" dirty="0">
                  <a:latin typeface="Rix고딕 M" panose="02020603020101020101" pitchFamily="18" charset="-127"/>
                  <a:ea typeface="Rix고딕 M" panose="02020603020101020101" pitchFamily="18" charset="-127"/>
                </a:rPr>
                <a:t>ITSM</a:t>
              </a:r>
            </a:p>
            <a:p>
              <a:pPr eaLnBrk="1" hangingPunct="1">
                <a:defRPr/>
              </a:pPr>
              <a:r>
                <a:rPr lang="en-US" altLang="ko-KR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SMS(</a:t>
              </a:r>
              <a:r>
                <a:rPr lang="ko-K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해외사업</a:t>
              </a:r>
              <a:r>
                <a:rPr lang="en-US" altLang="ko-KR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)</a:t>
              </a:r>
              <a:endParaRPr lang="en-US" altLang="ko-KR" dirty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  <a:p>
              <a:pPr eaLnBrk="1" hangingPunct="1">
                <a:defRPr/>
              </a:pPr>
              <a:r>
                <a:rPr lang="ko-K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그룹웨어</a:t>
              </a:r>
              <a:r>
                <a:rPr lang="en-US" altLang="ko-KR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,ERP </a:t>
              </a:r>
              <a:r>
                <a:rPr lang="ko-K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관리지원</a:t>
              </a:r>
              <a:endParaRPr lang="ko-KR" altLang="en-US" dirty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101198" y="6685364"/>
              <a:ext cx="1006335" cy="441243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>
              <a:defPPr>
                <a:defRPr lang="ko-KR"/>
              </a:defPPr>
              <a:lvl1pPr marL="85725" indent="-85725" defTabSz="1076325" eaLnBrk="0" fontAlgn="ctr" latinLnBrk="0" hangingPunct="0">
                <a:lnSpc>
                  <a:spcPts val="1000"/>
                </a:lnSpc>
                <a:spcBef>
                  <a:spcPts val="200"/>
                </a:spcBef>
                <a:buClr>
                  <a:srgbClr val="808080"/>
                </a:buClr>
                <a:buSzPct val="80000"/>
                <a:buFont typeface="Arial" pitchFamily="34" charset="0"/>
                <a:buChar char="•"/>
                <a:defRPr sz="900" kern="0" spc="-80">
                  <a:solidFill>
                    <a:schemeClr val="tx1">
                      <a:lumMod val="75000"/>
                      <a:lumOff val="25000"/>
                    </a:schemeClr>
                  </a:solidFill>
                  <a:latin typeface="HY신명조" pitchFamily="18" charset="-127"/>
                  <a:ea typeface="HY신명조" pitchFamily="18" charset="-127"/>
                </a:defRPr>
              </a:lvl1pPr>
            </a:lstStyle>
            <a:p>
              <a:pPr eaLnBrk="1" hangingPunct="1">
                <a:defRPr/>
              </a:pPr>
              <a:r>
                <a:rPr lang="ko-K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개인정보보호</a:t>
              </a:r>
              <a:endParaRPr lang="en-US" altLang="ko-KR" dirty="0" smtClean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  <a:p>
              <a:pPr eaLnBrk="1" hangingPunct="1">
                <a:defRPr/>
              </a:pPr>
              <a:r>
                <a:rPr lang="ko-KR" altLang="en-US" dirty="0" err="1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데이타보호</a:t>
              </a:r>
              <a:endParaRPr lang="en-US" altLang="ko-KR" dirty="0" smtClean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  <a:p>
              <a:pPr eaLnBrk="1" hangingPunct="1">
                <a:defRPr/>
              </a:pPr>
              <a:r>
                <a:rPr lang="ko-KR" altLang="en-US" dirty="0" err="1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데이타필터</a:t>
              </a:r>
              <a:r>
                <a:rPr lang="ko-KR" altLang="en-US" dirty="0" err="1">
                  <a:latin typeface="Rix고딕 M" panose="02020603020101020101" pitchFamily="18" charset="-127"/>
                  <a:ea typeface="Rix고딕 M" panose="02020603020101020101" pitchFamily="18" charset="-127"/>
                </a:rPr>
                <a:t>링</a:t>
              </a:r>
              <a:endParaRPr lang="ko-KR" altLang="en-US" dirty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948833" y="7534032"/>
              <a:ext cx="1095223" cy="755267"/>
            </a:xfrm>
            <a:prstGeom prst="rect">
              <a:avLst/>
            </a:prstGeom>
            <a:noFill/>
            <a:ln w="12700" algn="ctr">
              <a:noFill/>
              <a:miter lim="800000"/>
              <a:headEnd/>
              <a:tailEnd/>
            </a:ln>
          </p:spPr>
          <p:txBody>
            <a:bodyPr lIns="0" tIns="0" rIns="0" bIns="0" anchor="ctr">
              <a:spAutoFit/>
            </a:bodyPr>
            <a:lstStyle>
              <a:defPPr>
                <a:defRPr lang="ko-KR"/>
              </a:defPPr>
              <a:lvl1pPr marL="85725" indent="-85725" defTabSz="1076325" eaLnBrk="0" fontAlgn="ctr" latinLnBrk="0" hangingPunct="0">
                <a:lnSpc>
                  <a:spcPts val="1000"/>
                </a:lnSpc>
                <a:spcBef>
                  <a:spcPts val="200"/>
                </a:spcBef>
                <a:buClr>
                  <a:srgbClr val="808080"/>
                </a:buClr>
                <a:buSzPct val="80000"/>
                <a:buFont typeface="Arial" pitchFamily="34" charset="0"/>
                <a:buChar char="•"/>
                <a:defRPr sz="900" kern="0" spc="-80">
                  <a:solidFill>
                    <a:schemeClr val="tx1">
                      <a:lumMod val="75000"/>
                      <a:lumOff val="25000"/>
                    </a:schemeClr>
                  </a:solidFill>
                  <a:latin typeface="HY신명조" pitchFamily="18" charset="-127"/>
                  <a:ea typeface="HY신명조" pitchFamily="18" charset="-127"/>
                </a:defRPr>
              </a:lvl1pPr>
            </a:lstStyle>
            <a:p>
              <a:pPr eaLnBrk="1" hangingPunct="1">
                <a:defRPr/>
              </a:pPr>
              <a:r>
                <a:rPr lang="pt-BR" altLang="en-US" dirty="0">
                  <a:latin typeface="Rix고딕 M" panose="02020603020101020101" pitchFamily="18" charset="-127"/>
                  <a:ea typeface="Rix고딕 M" panose="02020603020101020101" pitchFamily="18" charset="-127"/>
                </a:rPr>
                <a:t>Web-Biz </a:t>
              </a:r>
              <a:r>
                <a:rPr lang="pt-B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ERP</a:t>
              </a:r>
              <a:endParaRPr lang="pt-BR" altLang="en-US" dirty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  <a:p>
              <a:pPr eaLnBrk="1" hangingPunct="1">
                <a:defRPr/>
              </a:pPr>
              <a:r>
                <a:rPr lang="pt-B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 </a:t>
              </a:r>
              <a:r>
                <a:rPr lang="ko-KR" altLang="en-US" dirty="0" err="1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모바일</a:t>
              </a:r>
              <a:r>
                <a:rPr lang="ko-K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 </a:t>
              </a:r>
              <a:r>
                <a:rPr lang="ko-KR" altLang="en-US" dirty="0" err="1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반응형</a:t>
              </a:r>
              <a:r>
                <a:rPr lang="ko-K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 웹</a:t>
              </a:r>
              <a:endParaRPr lang="en-US" altLang="ko-KR" dirty="0" smtClean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  <a:p>
              <a:pPr eaLnBrk="1" hangingPunct="1">
                <a:defRPr/>
              </a:pPr>
              <a:r>
                <a:rPr lang="en-US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SMS </a:t>
              </a:r>
              <a:r>
                <a:rPr lang="ko-K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문자 대량 서비스</a:t>
              </a:r>
              <a:r>
                <a:rPr lang="en-US" altLang="ko-KR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,</a:t>
              </a:r>
            </a:p>
            <a:p>
              <a:pPr eaLnBrk="1" hangingPunct="1">
                <a:defRPr/>
              </a:pPr>
              <a:r>
                <a:rPr lang="ko-K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시스템 통합</a:t>
              </a:r>
              <a:endParaRPr lang="en-US" altLang="ko-KR" dirty="0" smtClean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  <a:p>
              <a:pPr eaLnBrk="1" hangingPunct="1">
                <a:defRPr/>
              </a:pPr>
              <a:r>
                <a:rPr lang="ko-KR" altLang="en-US" dirty="0" smtClean="0">
                  <a:latin typeface="Rix고딕 M" panose="02020603020101020101" pitchFamily="18" charset="-127"/>
                  <a:ea typeface="Rix고딕 M" panose="02020603020101020101" pitchFamily="18" charset="-127"/>
                </a:rPr>
                <a:t>전산장비 </a:t>
              </a:r>
              <a:endParaRPr lang="pt-BR" altLang="en-US" dirty="0">
                <a:latin typeface="Rix고딕 M" panose="02020603020101020101" pitchFamily="18" charset="-127"/>
                <a:ea typeface="Rix고딕 M" panose="02020603020101020101" pitchFamily="18" charset="-127"/>
              </a:endParaRPr>
            </a:p>
          </p:txBody>
        </p:sp>
        <p:pic>
          <p:nvPicPr>
            <p:cNvPr id="34" name="Picture 80" descr="패턴-0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-1800000">
              <a:off x="1930703" y="4679681"/>
              <a:ext cx="411674" cy="397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5" name="Picture 80" descr="패턴-0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800000">
              <a:off x="4306967" y="4794457"/>
              <a:ext cx="411674" cy="397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6" name="Picture 80" descr="패턴-0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7597140">
              <a:off x="4671943" y="6612675"/>
              <a:ext cx="401234" cy="40786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7" name="Picture 80" descr="패턴-07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3091931" flipV="1">
              <a:off x="1923369" y="7048902"/>
              <a:ext cx="411674" cy="3975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38" name="Group 231"/>
            <p:cNvGrpSpPr>
              <a:grpSpLocks/>
            </p:cNvGrpSpPr>
            <p:nvPr/>
          </p:nvGrpSpPr>
          <p:grpSpPr bwMode="auto">
            <a:xfrm>
              <a:off x="2754387" y="4002409"/>
              <a:ext cx="1014741" cy="1009145"/>
              <a:chOff x="1542" y="999"/>
              <a:chExt cx="768" cy="767"/>
            </a:xfrm>
          </p:grpSpPr>
          <p:sp>
            <p:nvSpPr>
              <p:cNvPr id="74" name="Oval 232"/>
              <p:cNvSpPr>
                <a:spLocks noChangeArrowheads="1"/>
              </p:cNvSpPr>
              <p:nvPr/>
            </p:nvSpPr>
            <p:spPr bwMode="auto">
              <a:xfrm>
                <a:off x="1542" y="999"/>
                <a:ext cx="768" cy="767"/>
              </a:xfrm>
              <a:prstGeom prst="ellipse">
                <a:avLst/>
              </a:prstGeom>
              <a:solidFill>
                <a:srgbClr val="EAF1F6"/>
              </a:solidFill>
              <a:ln w="19050" algn="ctr">
                <a:solidFill>
                  <a:srgbClr val="B1CCE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336699"/>
                  </a:buClr>
                  <a:buFont typeface="Wingdings" panose="05000000000000000000" pitchFamily="2" charset="2"/>
                  <a:buChar char="•"/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1pPr>
                <a:lvl2pPr marL="742950" indent="-285750"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638CAD"/>
                  </a:buClr>
                  <a:buBlip>
                    <a:blip r:embed="rId6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2pPr>
                <a:lvl3pPr marL="1143000" indent="-228600"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638CAD"/>
                  </a:buClr>
                  <a:buSzPct val="70000"/>
                  <a:buFont typeface="Wingdings" panose="05000000000000000000" pitchFamily="2" charset="2"/>
                  <a:buBlip>
                    <a:blip r:embed="rId7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3pPr>
                <a:lvl4pPr marL="1600200" indent="-228600" latinLnBrk="1">
                  <a:lnSpc>
                    <a:spcPct val="120000"/>
                  </a:lnSpc>
                  <a:spcBef>
                    <a:spcPct val="80000"/>
                  </a:spcBef>
                  <a:buBlip>
                    <a:blip r:embed="rId8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4pPr>
                <a:lvl5pPr marL="2057400" indent="-228600" latinLnBrk="1">
                  <a:lnSpc>
                    <a:spcPct val="120000"/>
                  </a:lnSpc>
                  <a:spcBef>
                    <a:spcPct val="80000"/>
                  </a:spcBef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5pPr>
                <a:lvl6pPr marL="25146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6pPr>
                <a:lvl7pPr marL="29718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7pPr>
                <a:lvl8pPr marL="34290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8pPr>
                <a:lvl9pPr marL="38862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9pPr>
              </a:lstStyle>
              <a:p>
                <a:pPr eaLnBrk="1" fontAlgn="base" hangingPunct="1">
                  <a:lnSpc>
                    <a:spcPct val="125000"/>
                  </a:lnSpc>
                  <a:spcBef>
                    <a:spcPct val="0"/>
                  </a:spcBef>
                  <a:buClrTx/>
                  <a:buFontTx/>
                  <a:buNone/>
                </a:pPr>
                <a:endParaRPr lang="ko-KR" altLang="en-US" sz="1000">
                  <a:solidFill>
                    <a:srgbClr val="417199"/>
                  </a:solidFill>
                  <a:latin typeface="HY신명조" panose="02030600000101010101" pitchFamily="18" charset="-127"/>
                  <a:ea typeface="HY신명조" panose="02030600000101010101" pitchFamily="18" charset="-127"/>
                </a:endParaRPr>
              </a:p>
            </p:txBody>
          </p:sp>
          <p:sp>
            <p:nvSpPr>
              <p:cNvPr id="75" name="Oval 233"/>
              <p:cNvSpPr>
                <a:spLocks noChangeArrowheads="1"/>
              </p:cNvSpPr>
              <p:nvPr/>
            </p:nvSpPr>
            <p:spPr bwMode="auto">
              <a:xfrm>
                <a:off x="1586" y="1041"/>
                <a:ext cx="681" cy="684"/>
              </a:xfrm>
              <a:prstGeom prst="ellipse">
                <a:avLst/>
              </a:prstGeom>
              <a:solidFill>
                <a:srgbClr val="BAD2E4"/>
              </a:solidFill>
              <a:ln w="19050" algn="ctr">
                <a:solidFill>
                  <a:schemeClr val="bg1"/>
                </a:solidFill>
                <a:round/>
                <a:headEnd/>
                <a:tailEnd/>
              </a:ln>
              <a:effectLst/>
              <a:extLst/>
            </p:spPr>
            <p:txBody>
              <a:bodyPr wrap="none" lIns="0" tIns="0" rIns="0" bIns="0" anchor="ctr"/>
              <a:lstStyle/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en-US" altLang="ko-KR" sz="1100" spc="-8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IT </a:t>
                </a:r>
                <a:r>
                  <a:rPr lang="ko-KR" altLang="en-US" sz="1100" spc="-8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아웃소싱</a:t>
                </a:r>
              </a:p>
            </p:txBody>
          </p:sp>
        </p:grpSp>
        <p:grpSp>
          <p:nvGrpSpPr>
            <p:cNvPr id="39" name="Group 231"/>
            <p:cNvGrpSpPr>
              <a:grpSpLocks/>
            </p:cNvGrpSpPr>
            <p:nvPr/>
          </p:nvGrpSpPr>
          <p:grpSpPr bwMode="auto">
            <a:xfrm>
              <a:off x="4752025" y="5514718"/>
              <a:ext cx="1014741" cy="1009145"/>
              <a:chOff x="1977" y="1688"/>
              <a:chExt cx="768" cy="767"/>
            </a:xfrm>
          </p:grpSpPr>
          <p:sp>
            <p:nvSpPr>
              <p:cNvPr id="72" name="Oval 232"/>
              <p:cNvSpPr>
                <a:spLocks noChangeArrowheads="1"/>
              </p:cNvSpPr>
              <p:nvPr/>
            </p:nvSpPr>
            <p:spPr bwMode="auto">
              <a:xfrm>
                <a:off x="1977" y="1688"/>
                <a:ext cx="768" cy="767"/>
              </a:xfrm>
              <a:prstGeom prst="ellipse">
                <a:avLst/>
              </a:prstGeom>
              <a:solidFill>
                <a:srgbClr val="EAF1F6"/>
              </a:solidFill>
              <a:ln w="19050" algn="ctr">
                <a:solidFill>
                  <a:srgbClr val="B1CCE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336699"/>
                  </a:buClr>
                  <a:buFont typeface="Wingdings" panose="05000000000000000000" pitchFamily="2" charset="2"/>
                  <a:buChar char="•"/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1pPr>
                <a:lvl2pPr marL="742950" indent="-285750"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638CAD"/>
                  </a:buClr>
                  <a:buBlip>
                    <a:blip r:embed="rId6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2pPr>
                <a:lvl3pPr marL="1143000" indent="-228600"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638CAD"/>
                  </a:buClr>
                  <a:buSzPct val="70000"/>
                  <a:buFont typeface="Wingdings" panose="05000000000000000000" pitchFamily="2" charset="2"/>
                  <a:buBlip>
                    <a:blip r:embed="rId7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3pPr>
                <a:lvl4pPr marL="1600200" indent="-228600" latinLnBrk="1">
                  <a:lnSpc>
                    <a:spcPct val="120000"/>
                  </a:lnSpc>
                  <a:spcBef>
                    <a:spcPct val="80000"/>
                  </a:spcBef>
                  <a:buBlip>
                    <a:blip r:embed="rId8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4pPr>
                <a:lvl5pPr marL="2057400" indent="-228600" latinLnBrk="1">
                  <a:lnSpc>
                    <a:spcPct val="120000"/>
                  </a:lnSpc>
                  <a:spcBef>
                    <a:spcPct val="80000"/>
                  </a:spcBef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5pPr>
                <a:lvl6pPr marL="25146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6pPr>
                <a:lvl7pPr marL="29718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7pPr>
                <a:lvl8pPr marL="34290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8pPr>
                <a:lvl9pPr marL="38862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9pPr>
              </a:lstStyle>
              <a:p>
                <a:pPr eaLnBrk="1" fontAlgn="base" hangingPunct="1">
                  <a:lnSpc>
                    <a:spcPct val="125000"/>
                  </a:lnSpc>
                  <a:spcBef>
                    <a:spcPct val="0"/>
                  </a:spcBef>
                  <a:buClrTx/>
                  <a:buFontTx/>
                  <a:buNone/>
                </a:pPr>
                <a:endParaRPr lang="ko-KR" altLang="en-US" sz="1000">
                  <a:solidFill>
                    <a:srgbClr val="417199"/>
                  </a:solidFill>
                  <a:latin typeface="HY신명조" panose="02030600000101010101" pitchFamily="18" charset="-127"/>
                  <a:ea typeface="HY신명조" panose="02030600000101010101" pitchFamily="18" charset="-127"/>
                </a:endParaRPr>
              </a:p>
            </p:txBody>
          </p:sp>
          <p:sp>
            <p:nvSpPr>
              <p:cNvPr id="73" name="Oval 233"/>
              <p:cNvSpPr>
                <a:spLocks noChangeArrowheads="1"/>
              </p:cNvSpPr>
              <p:nvPr/>
            </p:nvSpPr>
            <p:spPr bwMode="auto">
              <a:xfrm>
                <a:off x="2023" y="1733"/>
                <a:ext cx="681" cy="681"/>
              </a:xfrm>
              <a:prstGeom prst="ellipse">
                <a:avLst/>
              </a:prstGeom>
              <a:solidFill>
                <a:srgbClr val="BAD2E4"/>
              </a:solidFill>
              <a:ln w="19050" algn="ctr">
                <a:solidFill>
                  <a:schemeClr val="bg1"/>
                </a:solidFill>
                <a:round/>
                <a:headEnd/>
                <a:tailEnd/>
              </a:ln>
              <a:effectLst/>
              <a:extLst/>
            </p:spPr>
            <p:txBody>
              <a:bodyPr wrap="none" lIns="0" tIns="0" rIns="0" bIns="0" anchor="ctr"/>
              <a:lstStyle/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ko-KR" altLang="en-US" sz="1100" spc="-8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정보보호</a:t>
                </a:r>
              </a:p>
            </p:txBody>
          </p:sp>
        </p:grpSp>
        <p:grpSp>
          <p:nvGrpSpPr>
            <p:cNvPr id="40" name="Group 231"/>
            <p:cNvGrpSpPr>
              <a:grpSpLocks/>
            </p:cNvGrpSpPr>
            <p:nvPr/>
          </p:nvGrpSpPr>
          <p:grpSpPr bwMode="auto">
            <a:xfrm>
              <a:off x="2842970" y="7492725"/>
              <a:ext cx="1014741" cy="1009144"/>
              <a:chOff x="312" y="2051"/>
              <a:chExt cx="768" cy="767"/>
            </a:xfrm>
          </p:grpSpPr>
          <p:sp>
            <p:nvSpPr>
              <p:cNvPr id="70" name="Oval 232"/>
              <p:cNvSpPr>
                <a:spLocks noChangeArrowheads="1"/>
              </p:cNvSpPr>
              <p:nvPr/>
            </p:nvSpPr>
            <p:spPr bwMode="auto">
              <a:xfrm>
                <a:off x="312" y="2051"/>
                <a:ext cx="768" cy="767"/>
              </a:xfrm>
              <a:prstGeom prst="ellipse">
                <a:avLst/>
              </a:prstGeom>
              <a:solidFill>
                <a:srgbClr val="EAF1F6"/>
              </a:solidFill>
              <a:ln w="19050" algn="ctr">
                <a:solidFill>
                  <a:srgbClr val="B1CCE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336699"/>
                  </a:buClr>
                  <a:buFont typeface="Wingdings" panose="05000000000000000000" pitchFamily="2" charset="2"/>
                  <a:buChar char="•"/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1pPr>
                <a:lvl2pPr marL="742950" indent="-285750"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638CAD"/>
                  </a:buClr>
                  <a:buBlip>
                    <a:blip r:embed="rId6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2pPr>
                <a:lvl3pPr marL="1143000" indent="-228600"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638CAD"/>
                  </a:buClr>
                  <a:buSzPct val="70000"/>
                  <a:buFont typeface="Wingdings" panose="05000000000000000000" pitchFamily="2" charset="2"/>
                  <a:buBlip>
                    <a:blip r:embed="rId7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3pPr>
                <a:lvl4pPr marL="1600200" indent="-228600" latinLnBrk="1">
                  <a:lnSpc>
                    <a:spcPct val="120000"/>
                  </a:lnSpc>
                  <a:spcBef>
                    <a:spcPct val="80000"/>
                  </a:spcBef>
                  <a:buBlip>
                    <a:blip r:embed="rId8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4pPr>
                <a:lvl5pPr marL="2057400" indent="-228600" latinLnBrk="1">
                  <a:lnSpc>
                    <a:spcPct val="120000"/>
                  </a:lnSpc>
                  <a:spcBef>
                    <a:spcPct val="80000"/>
                  </a:spcBef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5pPr>
                <a:lvl6pPr marL="25146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6pPr>
                <a:lvl7pPr marL="29718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7pPr>
                <a:lvl8pPr marL="34290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8pPr>
                <a:lvl9pPr marL="38862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9pPr>
              </a:lstStyle>
              <a:p>
                <a:pPr eaLnBrk="1" fontAlgn="base" hangingPunct="1">
                  <a:lnSpc>
                    <a:spcPct val="125000"/>
                  </a:lnSpc>
                  <a:spcBef>
                    <a:spcPct val="0"/>
                  </a:spcBef>
                  <a:buClrTx/>
                  <a:buFontTx/>
                  <a:buNone/>
                </a:pPr>
                <a:endParaRPr lang="ko-KR" altLang="en-US" sz="1000">
                  <a:solidFill>
                    <a:srgbClr val="417199"/>
                  </a:solidFill>
                  <a:latin typeface="HY신명조" panose="02030600000101010101" pitchFamily="18" charset="-127"/>
                  <a:ea typeface="HY신명조" panose="02030600000101010101" pitchFamily="18" charset="-127"/>
                </a:endParaRPr>
              </a:p>
            </p:txBody>
          </p:sp>
          <p:sp>
            <p:nvSpPr>
              <p:cNvPr id="71" name="Oval 233"/>
              <p:cNvSpPr>
                <a:spLocks noChangeArrowheads="1"/>
              </p:cNvSpPr>
              <p:nvPr/>
            </p:nvSpPr>
            <p:spPr bwMode="auto">
              <a:xfrm>
                <a:off x="357" y="2106"/>
                <a:ext cx="685" cy="682"/>
              </a:xfrm>
              <a:prstGeom prst="ellipse">
                <a:avLst/>
              </a:prstGeom>
              <a:solidFill>
                <a:srgbClr val="BAD2E4"/>
              </a:solidFill>
              <a:ln w="19050" algn="ctr">
                <a:solidFill>
                  <a:schemeClr val="bg1"/>
                </a:solidFill>
                <a:round/>
                <a:headEnd/>
                <a:tailEnd/>
              </a:ln>
              <a:effectLst/>
              <a:extLst/>
            </p:spPr>
            <p:txBody>
              <a:bodyPr wrap="none" lIns="0" tIns="0" rIns="0" bIns="0" anchor="ctr"/>
              <a:lstStyle/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en-US" altLang="ko-KR" sz="1100" spc="-8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SI</a:t>
                </a:r>
                <a:r>
                  <a:rPr lang="ko-KR" altLang="en-US" sz="1100" spc="-8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사업</a:t>
                </a:r>
              </a:p>
            </p:txBody>
          </p:sp>
        </p:grpSp>
        <p:grpSp>
          <p:nvGrpSpPr>
            <p:cNvPr id="41" name="Group 231"/>
            <p:cNvGrpSpPr>
              <a:grpSpLocks/>
            </p:cNvGrpSpPr>
            <p:nvPr/>
          </p:nvGrpSpPr>
          <p:grpSpPr bwMode="auto">
            <a:xfrm>
              <a:off x="998330" y="5538908"/>
              <a:ext cx="1014741" cy="1009145"/>
              <a:chOff x="1372" y="566"/>
              <a:chExt cx="768" cy="767"/>
            </a:xfrm>
          </p:grpSpPr>
          <p:sp>
            <p:nvSpPr>
              <p:cNvPr id="68" name="Oval 232"/>
              <p:cNvSpPr>
                <a:spLocks noChangeArrowheads="1"/>
              </p:cNvSpPr>
              <p:nvPr/>
            </p:nvSpPr>
            <p:spPr bwMode="auto">
              <a:xfrm>
                <a:off x="1372" y="566"/>
                <a:ext cx="768" cy="767"/>
              </a:xfrm>
              <a:prstGeom prst="ellipse">
                <a:avLst/>
              </a:prstGeom>
              <a:solidFill>
                <a:srgbClr val="EAF1F6"/>
              </a:solidFill>
              <a:ln w="19050" algn="ctr">
                <a:solidFill>
                  <a:srgbClr val="B1CCE1"/>
                </a:solidFill>
                <a:round/>
                <a:headEnd/>
                <a:tailEnd/>
              </a:ln>
            </p:spPr>
            <p:txBody>
              <a:bodyPr wrap="none" anchor="ctr"/>
              <a:lstStyle>
                <a:lvl1pPr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336699"/>
                  </a:buClr>
                  <a:buFont typeface="Wingdings" panose="05000000000000000000" pitchFamily="2" charset="2"/>
                  <a:buChar char="•"/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1pPr>
                <a:lvl2pPr marL="742950" indent="-285750"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638CAD"/>
                  </a:buClr>
                  <a:buBlip>
                    <a:blip r:embed="rId6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2pPr>
                <a:lvl3pPr marL="1143000" indent="-228600" fontAlgn="ctr">
                  <a:lnSpc>
                    <a:spcPct val="120000"/>
                  </a:lnSpc>
                  <a:spcBef>
                    <a:spcPct val="80000"/>
                  </a:spcBef>
                  <a:buClr>
                    <a:srgbClr val="638CAD"/>
                  </a:buClr>
                  <a:buSzPct val="70000"/>
                  <a:buFont typeface="Wingdings" panose="05000000000000000000" pitchFamily="2" charset="2"/>
                  <a:buBlip>
                    <a:blip r:embed="rId7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3pPr>
                <a:lvl4pPr marL="1600200" indent="-228600" latinLnBrk="1">
                  <a:lnSpc>
                    <a:spcPct val="120000"/>
                  </a:lnSpc>
                  <a:spcBef>
                    <a:spcPct val="80000"/>
                  </a:spcBef>
                  <a:buBlip>
                    <a:blip r:embed="rId8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4pPr>
                <a:lvl5pPr marL="2057400" indent="-228600" latinLnBrk="1">
                  <a:lnSpc>
                    <a:spcPct val="120000"/>
                  </a:lnSpc>
                  <a:spcBef>
                    <a:spcPct val="80000"/>
                  </a:spcBef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5pPr>
                <a:lvl6pPr marL="25146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6pPr>
                <a:lvl7pPr marL="29718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7pPr>
                <a:lvl8pPr marL="34290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8pPr>
                <a:lvl9pPr marL="3886200" indent="-228600" eaLnBrk="0" fontAlgn="base" hangingPunct="0">
                  <a:lnSpc>
                    <a:spcPct val="120000"/>
                  </a:lnSpc>
                  <a:spcBef>
                    <a:spcPct val="80000"/>
                  </a:spcBef>
                  <a:spcAft>
                    <a:spcPct val="0"/>
                  </a:spcAft>
                  <a:buBlip>
                    <a:blip r:embed="rId9"/>
                  </a:buBlip>
                  <a:defRPr kumimoji="1" sz="1100">
                    <a:solidFill>
                      <a:srgbClr val="292929"/>
                    </a:solidFill>
                    <a:latin typeface="가는각진제목체" pitchFamily="18" charset="-127"/>
                    <a:ea typeface="가는각진제목체" pitchFamily="18" charset="-127"/>
                  </a:defRPr>
                </a:lvl9pPr>
              </a:lstStyle>
              <a:p>
                <a:pPr eaLnBrk="1" fontAlgn="base" hangingPunct="1">
                  <a:lnSpc>
                    <a:spcPct val="125000"/>
                  </a:lnSpc>
                  <a:spcBef>
                    <a:spcPct val="0"/>
                  </a:spcBef>
                  <a:buClrTx/>
                  <a:buFontTx/>
                  <a:buNone/>
                </a:pPr>
                <a:endParaRPr lang="ko-KR" altLang="en-US" sz="1000">
                  <a:solidFill>
                    <a:srgbClr val="417199"/>
                  </a:solidFill>
                  <a:latin typeface="HY신명조" panose="02030600000101010101" pitchFamily="18" charset="-127"/>
                  <a:ea typeface="HY신명조" panose="02030600000101010101" pitchFamily="18" charset="-127"/>
                </a:endParaRPr>
              </a:p>
            </p:txBody>
          </p:sp>
          <p:sp>
            <p:nvSpPr>
              <p:cNvPr id="69" name="Oval 233"/>
              <p:cNvSpPr>
                <a:spLocks noChangeArrowheads="1"/>
              </p:cNvSpPr>
              <p:nvPr/>
            </p:nvSpPr>
            <p:spPr bwMode="auto">
              <a:xfrm>
                <a:off x="1425" y="608"/>
                <a:ext cx="681" cy="683"/>
              </a:xfrm>
              <a:prstGeom prst="ellipse">
                <a:avLst/>
              </a:prstGeom>
              <a:solidFill>
                <a:srgbClr val="BAD2E4"/>
              </a:solidFill>
              <a:ln w="19050" algn="ctr">
                <a:solidFill>
                  <a:schemeClr val="bg1"/>
                </a:solidFill>
                <a:round/>
                <a:headEnd/>
                <a:tailEnd/>
              </a:ln>
              <a:effectLst/>
              <a:extLst/>
            </p:spPr>
            <p:txBody>
              <a:bodyPr wrap="none" lIns="0" tIns="0" rIns="0" bIns="0" anchor="ctr"/>
              <a:lstStyle/>
              <a:p>
                <a:pPr algn="ctr" eaLnBrk="1" hangingPunct="1">
                  <a:lnSpc>
                    <a:spcPct val="90000"/>
                  </a:lnSpc>
                  <a:defRPr/>
                </a:pPr>
                <a:r>
                  <a:rPr lang="en-US" altLang="ko-KR" sz="1100" spc="-8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IT</a:t>
                </a:r>
                <a:r>
                  <a:rPr lang="ko-KR" altLang="en-US" sz="1100" spc="-8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rPr>
                  <a:t>기술</a:t>
                </a:r>
              </a:p>
            </p:txBody>
          </p:sp>
        </p:grpSp>
        <p:grpSp>
          <p:nvGrpSpPr>
            <p:cNvPr id="42" name="그룹 97"/>
            <p:cNvGrpSpPr>
              <a:grpSpLocks/>
            </p:cNvGrpSpPr>
            <p:nvPr/>
          </p:nvGrpSpPr>
          <p:grpSpPr bwMode="auto">
            <a:xfrm>
              <a:off x="2062415" y="5028149"/>
              <a:ext cx="2484204" cy="2452865"/>
              <a:chOff x="2173156" y="4773258"/>
              <a:chExt cx="2484204" cy="2468597"/>
            </a:xfrm>
          </p:grpSpPr>
          <p:sp>
            <p:nvSpPr>
              <p:cNvPr id="47" name="Oval 7"/>
              <p:cNvSpPr>
                <a:spLocks noChangeArrowheads="1"/>
              </p:cNvSpPr>
              <p:nvPr/>
            </p:nvSpPr>
            <p:spPr bwMode="gray">
              <a:xfrm>
                <a:off x="2173887" y="4773396"/>
                <a:ext cx="2468219" cy="2468335"/>
              </a:xfrm>
              <a:prstGeom prst="ellipse">
                <a:avLst/>
              </a:prstGeom>
              <a:noFill/>
              <a:ln w="9525">
                <a:solidFill>
                  <a:srgbClr val="DDDDDD"/>
                </a:solidFill>
                <a:prstDash val="sysDot"/>
                <a:round/>
                <a:headEnd/>
                <a:tailEnd/>
              </a:ln>
              <a:extLst/>
            </p:spPr>
            <p:txBody>
              <a:bodyPr wrap="none" anchor="ctr"/>
              <a:lstStyle/>
              <a:p>
                <a:pPr eaLnBrk="1" fontAlgn="auto" hangingPunct="1">
                  <a:lnSpc>
                    <a:spcPct val="125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800" kern="0" dirty="0">
                  <a:solidFill>
                    <a:sysClr val="windowText" lastClr="000000"/>
                  </a:solidFill>
                  <a:latin typeface="Rix고딕 B" pitchFamily="18" charset="-127"/>
                  <a:ea typeface="Rix고딕 B" pitchFamily="18" charset="-127"/>
                </a:endParaRPr>
              </a:p>
            </p:txBody>
          </p:sp>
          <p:sp>
            <p:nvSpPr>
              <p:cNvPr id="48" name="Oval 8"/>
              <p:cNvSpPr>
                <a:spLocks noChangeArrowheads="1"/>
              </p:cNvSpPr>
              <p:nvPr/>
            </p:nvSpPr>
            <p:spPr bwMode="gray">
              <a:xfrm>
                <a:off x="2254839" y="4854431"/>
                <a:ext cx="2306316" cy="2306264"/>
              </a:xfrm>
              <a:prstGeom prst="ellipse">
                <a:avLst/>
              </a:prstGeom>
              <a:noFill/>
              <a:ln w="9525">
                <a:solidFill>
                  <a:srgbClr val="DDDDDD"/>
                </a:solidFill>
                <a:prstDash val="sysDot"/>
                <a:round/>
                <a:headEnd/>
                <a:tailEnd/>
              </a:ln>
              <a:extLst/>
            </p:spPr>
            <p:txBody>
              <a:bodyPr wrap="none" anchor="ctr"/>
              <a:lstStyle/>
              <a:p>
                <a:pPr eaLnBrk="1" fontAlgn="auto" hangingPunct="1">
                  <a:lnSpc>
                    <a:spcPct val="125000"/>
                  </a:lnSpc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kumimoji="0" lang="ko-KR" altLang="en-US" sz="1800" kern="0" dirty="0">
                  <a:solidFill>
                    <a:sysClr val="windowText" lastClr="000000"/>
                  </a:solidFill>
                  <a:latin typeface="Rix고딕 B" pitchFamily="18" charset="-127"/>
                  <a:ea typeface="Rix고딕 B" pitchFamily="18" charset="-127"/>
                </a:endParaRPr>
              </a:p>
            </p:txBody>
          </p:sp>
          <p:pic>
            <p:nvPicPr>
              <p:cNvPr id="49" name="Picture 20" descr="원-2"/>
              <p:cNvPicPr>
                <a:picLocks noChangeAspect="1" noChangeArrowheads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209555" y="4797499"/>
                <a:ext cx="2447805" cy="242591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4" name="Picture 178"/>
              <p:cNvPicPr>
                <a:picLocks noChangeAspect="1" noChangeArrowheads="1"/>
              </p:cNvPicPr>
              <p:nvPr/>
            </p:nvPicPr>
            <p:blipFill>
              <a:blip r:embed="rId1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25037" y="5891543"/>
                <a:ext cx="1216839" cy="101955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grpSp>
            <p:nvGrpSpPr>
              <p:cNvPr id="65" name="그룹 118"/>
              <p:cNvGrpSpPr>
                <a:grpSpLocks/>
              </p:cNvGrpSpPr>
              <p:nvPr/>
            </p:nvGrpSpPr>
            <p:grpSpPr bwMode="auto">
              <a:xfrm>
                <a:off x="2780910" y="5349288"/>
                <a:ext cx="1221490" cy="467832"/>
                <a:chOff x="3038223" y="5556896"/>
                <a:chExt cx="957250" cy="366628"/>
              </a:xfrm>
            </p:grpSpPr>
            <p:sp>
              <p:nvSpPr>
                <p:cNvPr id="66" name="Rectangle 11"/>
                <p:cNvSpPr>
                  <a:spLocks noChangeArrowheads="1"/>
                </p:cNvSpPr>
                <p:nvPr/>
              </p:nvSpPr>
              <p:spPr bwMode="auto">
                <a:xfrm>
                  <a:off x="3041420" y="5771119"/>
                  <a:ext cx="954078" cy="15241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xtLst/>
              </p:spPr>
              <p:txBody>
                <a:bodyPr wrap="none" lIns="0" tIns="0" rIns="0" bIns="0" anchor="ctr">
                  <a:spAutoFit/>
                </a:bodyPr>
                <a:lstStyle/>
                <a:p>
                  <a:pPr algn="ctr" eaLnBrk="1" hangingPunct="1">
                    <a:lnSpc>
                      <a:spcPct val="90000"/>
                    </a:lnSpc>
                    <a:defRPr/>
                  </a:pPr>
                  <a:r>
                    <a:rPr lang="en-US" altLang="ko-KR" sz="1400" spc="-100" dirty="0">
                      <a:solidFill>
                        <a:srgbClr val="324D7A"/>
                      </a:solidFill>
                      <a:latin typeface="Rix고딕 B" panose="02020603020101020101" pitchFamily="18" charset="-127"/>
                      <a:ea typeface="Rix고딕 B" panose="02020603020101020101" pitchFamily="18" charset="-127"/>
                    </a:rPr>
                    <a:t>Business Domain</a:t>
                  </a:r>
                  <a:endParaRPr lang="ko-KR" altLang="en-US" sz="1400" spc="-100" dirty="0">
                    <a:solidFill>
                      <a:srgbClr val="324D7A"/>
                    </a:solidFill>
                    <a:latin typeface="Rix고딕 B" panose="02020603020101020101" pitchFamily="18" charset="-127"/>
                    <a:ea typeface="Rix고딕 B" panose="02020603020101020101" pitchFamily="18" charset="-127"/>
                  </a:endParaRPr>
                </a:p>
              </p:txBody>
            </p:sp>
            <p:sp>
              <p:nvSpPr>
                <p:cNvPr id="67" name="Rectangle 87"/>
                <p:cNvSpPr>
                  <a:spLocks noChangeArrowheads="1"/>
                </p:cNvSpPr>
                <p:nvPr/>
              </p:nvSpPr>
              <p:spPr bwMode="auto">
                <a:xfrm>
                  <a:off x="3342446" y="5556472"/>
                  <a:ext cx="349538" cy="152413"/>
                </a:xfrm>
                <a:prstGeom prst="rect">
                  <a:avLst/>
                </a:prstGeom>
                <a:noFill/>
                <a:ln w="9525">
                  <a:noFill/>
                  <a:miter lim="800000"/>
                  <a:headEnd/>
                  <a:tailEnd/>
                </a:ln>
                <a:extLst/>
              </p:spPr>
              <p:txBody>
                <a:bodyPr wrap="none" lIns="0" tIns="0" rIns="0" bIns="0" anchor="ctr">
                  <a:spAutoFit/>
                </a:bodyPr>
                <a:lstStyle/>
                <a:p>
                  <a:pPr algn="ctr" eaLnBrk="1" hangingPunct="1">
                    <a:lnSpc>
                      <a:spcPct val="90000"/>
                    </a:lnSpc>
                    <a:defRPr/>
                  </a:pPr>
                  <a:r>
                    <a:rPr lang="ko-KR" altLang="en-US" sz="1400" spc="-100" dirty="0">
                      <a:solidFill>
                        <a:srgbClr val="324D7A"/>
                      </a:solidFill>
                      <a:latin typeface="Rix고딕 B" panose="02020603020101020101" pitchFamily="18" charset="-127"/>
                      <a:ea typeface="Rix고딕 B" panose="02020603020101020101" pitchFamily="18" charset="-127"/>
                    </a:rPr>
                    <a:t>제안사</a:t>
                  </a:r>
                </a:p>
              </p:txBody>
            </p:sp>
          </p:grpSp>
        </p:grpSp>
        <p:grpSp>
          <p:nvGrpSpPr>
            <p:cNvPr id="43" name="그룹 98"/>
            <p:cNvGrpSpPr>
              <a:grpSpLocks/>
            </p:cNvGrpSpPr>
            <p:nvPr/>
          </p:nvGrpSpPr>
          <p:grpSpPr bwMode="auto">
            <a:xfrm>
              <a:off x="4928586" y="3690063"/>
              <a:ext cx="982511" cy="1605821"/>
              <a:chOff x="5039327" y="3426589"/>
              <a:chExt cx="982511" cy="1616121"/>
            </a:xfrm>
          </p:grpSpPr>
          <p:pic>
            <p:nvPicPr>
              <p:cNvPr id="44" name="Picture 5" descr="C:\Users\udforce02\Desktop\오목눈이\무제-13.png"/>
              <p:cNvPicPr>
                <a:picLocks noChangeAspect="1" noChangeArrowheads="1"/>
              </p:cNvPicPr>
              <p:nvPr/>
            </p:nvPicPr>
            <p:blipFill>
              <a:blip r:embed="rId1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48824"/>
              <a:stretch>
                <a:fillRect/>
              </a:stretch>
            </p:blipFill>
            <p:spPr bwMode="auto">
              <a:xfrm>
                <a:off x="5039327" y="3426589"/>
                <a:ext cx="982511" cy="5028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5" name="Picture 5" descr="C:\Users\udforce02\Desktop\오목눈이\무제-13.png"/>
              <p:cNvPicPr>
                <a:picLocks noChangeAspect="1" noChangeArrowheads="1"/>
              </p:cNvPicPr>
              <p:nvPr/>
            </p:nvPicPr>
            <p:blipFill>
              <a:blip r:embed="rId1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74001" t="52060" r="9731" b="-729"/>
              <a:stretch>
                <a:fillRect/>
              </a:stretch>
            </p:blipFill>
            <p:spPr bwMode="auto">
              <a:xfrm>
                <a:off x="5303385" y="4054803"/>
                <a:ext cx="330208" cy="98790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algn="ctr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46" name="Picture 5" descr="C:\Users\udforce02\Desktop\오목눈이\무제-13.png"/>
              <p:cNvPicPr>
                <a:picLocks noChangeAspect="1" noChangeArrowheads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48824"/>
              <a:stretch>
                <a:fillRect/>
              </a:stretch>
            </p:blipFill>
            <p:spPr bwMode="auto">
              <a:xfrm flipH="1">
                <a:off x="5245935" y="3929408"/>
                <a:ext cx="623991" cy="31934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</p:grpSp>
    </p:spTree>
    <p:extLst>
      <p:ext uri="{BB962C8B-B14F-4D97-AF65-F5344CB8AC3E}">
        <p14:creationId xmlns:p14="http://schemas.microsoft.com/office/powerpoint/2010/main" val="3885020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308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latinLnBrk="0" hangingPunct="0">
              <a:spcAft>
                <a:spcPts val="327"/>
              </a:spcAft>
            </a:pPr>
            <a:r>
              <a:rPr lang="en-US" altLang="ko-KR" sz="15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2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.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주요사업내용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en-US" altLang="ko-KR" sz="1500" dirty="0">
              <a:solidFill>
                <a:schemeClr val="tx1">
                  <a:lumMod val="65000"/>
                  <a:lumOff val="35000"/>
                </a:schemeClr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2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.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주요사업내용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50" name="Rectangle 1091">
            <a:extLst>
              <a:ext uri="{FF2B5EF4-FFF2-40B4-BE49-F238E27FC236}">
                <a16:creationId xmlns="" xmlns:a16="http://schemas.microsoft.com/office/drawing/2014/main" id="{F22C1CBB-73A7-4F49-B455-7B2F7C7C4AA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011" y="3914435"/>
            <a:ext cx="6858000" cy="679427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47000">
                <a:schemeClr val="bg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pc="-3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1" name="Rectangle 1091">
            <a:extLst>
              <a:ext uri="{FF2B5EF4-FFF2-40B4-BE49-F238E27FC236}">
                <a16:creationId xmlns="" xmlns:a16="http://schemas.microsoft.com/office/drawing/2014/main" id="{C00A35F2-9E66-43CF-995D-541301193C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011" y="2260403"/>
            <a:ext cx="6858000" cy="679427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47000">
                <a:schemeClr val="bg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pc="-3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2" name="Rectangle 1091">
            <a:extLst>
              <a:ext uri="{FF2B5EF4-FFF2-40B4-BE49-F238E27FC236}">
                <a16:creationId xmlns="" xmlns:a16="http://schemas.microsoft.com/office/drawing/2014/main" id="{40A21DF0-F8FB-437C-9396-5A80BE5A30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011" y="5893345"/>
            <a:ext cx="6858000" cy="679427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47000">
                <a:schemeClr val="bg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pc="-3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3" name="직사각형 52">
            <a:extLst>
              <a:ext uri="{FF2B5EF4-FFF2-40B4-BE49-F238E27FC236}">
                <a16:creationId xmlns="" xmlns:a16="http://schemas.microsoft.com/office/drawing/2014/main" id="{82C144BA-5CDB-4496-84D0-0AF7D198055E}"/>
              </a:ext>
            </a:extLst>
          </p:cNvPr>
          <p:cNvSpPr/>
          <p:nvPr/>
        </p:nvSpPr>
        <p:spPr>
          <a:xfrm>
            <a:off x="1788778" y="2370772"/>
            <a:ext cx="498500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공공기관 </a:t>
            </a:r>
            <a:r>
              <a:rPr lang="ko-KR" altLang="en-US" sz="1000" b="1" spc="-3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통합정보시스템</a:t>
            </a:r>
            <a:r>
              <a:rPr lang="en-US" altLang="ko-KR" sz="1000" b="1" spc="-3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[</a:t>
            </a:r>
            <a:r>
              <a:rPr lang="ko-KR" altLang="en-US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관세청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, </a:t>
            </a:r>
            <a:r>
              <a:rPr lang="ko-KR" altLang="en-US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병무청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, </a:t>
            </a:r>
            <a:r>
              <a:rPr lang="ko-KR" altLang="en-US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조달청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, </a:t>
            </a:r>
            <a:r>
              <a:rPr lang="ko-KR" altLang="en-US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철도공사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등</a:t>
            </a: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]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공공기관 유지관리 </a:t>
            </a:r>
            <a:r>
              <a:rPr lang="ko-KR" altLang="en-US" sz="1000" b="1" spc="-3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시스템 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[</a:t>
            </a:r>
            <a:r>
              <a:rPr lang="ko-KR" altLang="en-US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철도시설공단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, </a:t>
            </a:r>
            <a:r>
              <a:rPr lang="ko-KR" altLang="en-US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일반기업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등</a:t>
            </a: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]</a:t>
            </a:r>
            <a:endParaRPr lang="ko-KR" altLang="en-US" sz="1000" spc="-3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일반행정 시스템  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[</a:t>
            </a:r>
            <a:r>
              <a:rPr lang="ko-KR" altLang="en-US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국립생태원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, </a:t>
            </a:r>
            <a:r>
              <a:rPr lang="ko-KR" altLang="en-US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메트로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9</a:t>
            </a:r>
            <a:r>
              <a:rPr lang="ko-KR" altLang="en-US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호선 등</a:t>
            </a:r>
            <a:r>
              <a:rPr lang="en-US" altLang="ko-KR" sz="1000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]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산학협력단 시스템</a:t>
            </a:r>
            <a:endParaRPr lang="ko-KR" altLang="en-US" sz="1000" b="1" spc="-3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smtClean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부속기관 </a:t>
            </a: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시스템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="" xmlns:a16="http://schemas.microsoft.com/office/drawing/2014/main" id="{3628EB41-AFC1-4FAF-9276-4FB17AB45087}"/>
              </a:ext>
            </a:extLst>
          </p:cNvPr>
          <p:cNvSpPr/>
          <p:nvPr/>
        </p:nvSpPr>
        <p:spPr>
          <a:xfrm>
            <a:off x="1788778" y="4024980"/>
            <a:ext cx="4985002" cy="17235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시스템개발 </a:t>
            </a:r>
            <a:r>
              <a:rPr lang="en-US" altLang="ko-KR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(Systems Development)</a:t>
            </a:r>
          </a:p>
          <a:p>
            <a:pPr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defRPr/>
            </a:pP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   - WEB, DB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구축</a:t>
            </a:r>
          </a:p>
          <a:p>
            <a:pPr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defRPr/>
            </a:pP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   </a:t>
            </a: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-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요구분석 및 시스템화</a:t>
            </a:r>
          </a:p>
          <a:p>
            <a:pPr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defRPr/>
            </a:pP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   </a:t>
            </a: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-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정보기술 기획</a:t>
            </a:r>
          </a:p>
          <a:p>
            <a:pPr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defRPr/>
            </a:pP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   </a:t>
            </a: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-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시스템 설계 및 개발</a:t>
            </a:r>
          </a:p>
          <a:p>
            <a:pPr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defRPr/>
            </a:pP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   </a:t>
            </a: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-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시스템 설치 및 사용자 교육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시스템관리 </a:t>
            </a:r>
            <a:r>
              <a:rPr lang="en-US" altLang="ko-KR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(System Management)</a:t>
            </a:r>
          </a:p>
          <a:p>
            <a:pPr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defRPr/>
            </a:pPr>
            <a:r>
              <a:rPr lang="en-US" altLang="ko-KR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   </a:t>
            </a: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-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시스템 개발</a:t>
            </a: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,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통합 및 운영</a:t>
            </a:r>
          </a:p>
          <a:p>
            <a:pPr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defRPr/>
            </a:pP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    </a:t>
            </a: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- </a:t>
            </a: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장기계약에 의한 인력 파견</a:t>
            </a:r>
          </a:p>
        </p:txBody>
      </p:sp>
      <p:sp>
        <p:nvSpPr>
          <p:cNvPr id="55" name="직사각형 54">
            <a:extLst>
              <a:ext uri="{FF2B5EF4-FFF2-40B4-BE49-F238E27FC236}">
                <a16:creationId xmlns="" xmlns:a16="http://schemas.microsoft.com/office/drawing/2014/main" id="{5166D965-75C6-43D6-B2F4-5EC6FEB37B61}"/>
              </a:ext>
            </a:extLst>
          </p:cNvPr>
          <p:cNvSpPr/>
          <p:nvPr/>
        </p:nvSpPr>
        <p:spPr>
          <a:xfrm>
            <a:off x="1788778" y="5994814"/>
            <a:ext cx="4985002" cy="8002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어플리케이션 </a:t>
            </a:r>
            <a:r>
              <a:rPr lang="en-US" altLang="ko-KR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S/W </a:t>
            </a: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운영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en-US" altLang="ko-KR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OLAP </a:t>
            </a: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기반의 경영정보시스템 구축 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평가 및 원가 관리 시스템 구축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엔진기반의 포탈시스템 구축</a:t>
            </a:r>
          </a:p>
        </p:txBody>
      </p:sp>
      <p:sp>
        <p:nvSpPr>
          <p:cNvPr id="56" name="Rectangle 1091">
            <a:extLst>
              <a:ext uri="{FF2B5EF4-FFF2-40B4-BE49-F238E27FC236}">
                <a16:creationId xmlns="" xmlns:a16="http://schemas.microsoft.com/office/drawing/2014/main" id="{20E3B3CB-431C-448A-8B3A-A0607FC28E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3011" y="7437029"/>
            <a:ext cx="6858000" cy="679427"/>
          </a:xfrm>
          <a:prstGeom prst="rect">
            <a:avLst/>
          </a:prstGeom>
          <a:gradFill flip="none" rotWithShape="1">
            <a:gsLst>
              <a:gs pos="0">
                <a:schemeClr val="bg1">
                  <a:lumMod val="75000"/>
                </a:schemeClr>
              </a:gs>
              <a:gs pos="47000">
                <a:schemeClr val="bg1"/>
              </a:gs>
            </a:gsLst>
            <a:lin ang="54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pc="-3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7" name="직사각형 56">
            <a:extLst>
              <a:ext uri="{FF2B5EF4-FFF2-40B4-BE49-F238E27FC236}">
                <a16:creationId xmlns="" xmlns:a16="http://schemas.microsoft.com/office/drawing/2014/main" id="{7CD037BF-5972-49CE-9427-AEB876D3F63A}"/>
              </a:ext>
            </a:extLst>
          </p:cNvPr>
          <p:cNvSpPr/>
          <p:nvPr/>
        </p:nvSpPr>
        <p:spPr>
          <a:xfrm>
            <a:off x="1788778" y="7545587"/>
            <a:ext cx="4985002" cy="98488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정보화 진단 및 시스템 컨설팅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기업의 특성에 따라 분야별 전문가로 구성되는 고객 지향의 컨설팅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en-US" altLang="ko-KR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IT </a:t>
            </a: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시스템 프로세스 평가 및 개선 컨설팅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최신 기술동향 및 신기술 도입 컨설팅</a:t>
            </a:r>
          </a:p>
          <a:p>
            <a:pPr marL="133350" indent="-133350" fontAlgn="ctr" latinLnBrk="0">
              <a:spcBef>
                <a:spcPct val="5000"/>
              </a:spcBef>
              <a:spcAft>
                <a:spcPct val="15000"/>
              </a:spcAft>
              <a:buClr>
                <a:schemeClr val="tx1">
                  <a:lumMod val="75000"/>
                  <a:lumOff val="25000"/>
                </a:schemeClr>
              </a:buClr>
              <a:buFont typeface="Wingdings 2" pitchFamily="18" charset="2"/>
              <a:buChar char="¡"/>
              <a:defRPr/>
            </a:pPr>
            <a:r>
              <a:rPr lang="en-US" altLang="ko-KR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KMS, DW, B2B, ERP, EIP, e-BIZ </a:t>
            </a:r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등 각종 패키지 도입</a:t>
            </a:r>
          </a:p>
        </p:txBody>
      </p:sp>
      <p:sp>
        <p:nvSpPr>
          <p:cNvPr id="58" name="Text Box 38">
            <a:extLst>
              <a:ext uri="{FF2B5EF4-FFF2-40B4-BE49-F238E27FC236}">
                <a16:creationId xmlns="" xmlns:a16="http://schemas.microsoft.com/office/drawing/2014/main" id="{9E642650-5A63-4A44-92E4-B1BCF45CD2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893179" y="8881595"/>
            <a:ext cx="823654" cy="33931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85725" indent="-85725" latinLnBrk="0">
              <a:spcBef>
                <a:spcPts val="280"/>
              </a:spcBef>
              <a:buSzPct val="90000"/>
              <a:buFont typeface="Wingdings" panose="05000000000000000000" pitchFamily="2" charset="2"/>
              <a:buChar char="§"/>
            </a:pP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BPR, ISP(BIP)</a:t>
            </a:r>
            <a:endParaRPr lang="ko-KR" altLang="en-US" sz="1000" spc="-3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59" name="Line 300">
            <a:extLst>
              <a:ext uri="{FF2B5EF4-FFF2-40B4-BE49-F238E27FC236}">
                <a16:creationId xmlns="" xmlns:a16="http://schemas.microsoft.com/office/drawing/2014/main" id="{A84604D4-D38C-481D-8F95-675E3B2627FA}"/>
              </a:ext>
            </a:extLst>
          </p:cNvPr>
          <p:cNvSpPr>
            <a:spLocks noChangeShapeType="1"/>
          </p:cNvSpPr>
          <p:nvPr/>
        </p:nvSpPr>
        <p:spPr bwMode="auto">
          <a:xfrm>
            <a:off x="2009906" y="8809588"/>
            <a:ext cx="930667" cy="0"/>
          </a:xfrm>
          <a:prstGeom prst="line">
            <a:avLst/>
          </a:prstGeom>
          <a:noFill/>
          <a:ln w="3175" cap="flat">
            <a:solidFill>
              <a:srgbClr val="00B0F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050" spc="-3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="" xmlns:a16="http://schemas.microsoft.com/office/drawing/2014/main" id="{3516531F-5AAF-471A-91B6-8A57F3C224A4}"/>
              </a:ext>
            </a:extLst>
          </p:cNvPr>
          <p:cNvSpPr txBox="1">
            <a:spLocks/>
          </p:cNvSpPr>
          <p:nvPr/>
        </p:nvSpPr>
        <p:spPr>
          <a:xfrm>
            <a:off x="1893180" y="8629568"/>
            <a:ext cx="823654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전략 컨설팅</a:t>
            </a:r>
            <a:endParaRPr lang="en-US" sz="1000" b="1" spc="-3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grpSp>
        <p:nvGrpSpPr>
          <p:cNvPr id="61" name="그룹 60">
            <a:extLst>
              <a:ext uri="{FF2B5EF4-FFF2-40B4-BE49-F238E27FC236}">
                <a16:creationId xmlns="" xmlns:a16="http://schemas.microsoft.com/office/drawing/2014/main" id="{4CFDDBB7-292C-44AB-BC83-FA878E45ADDB}"/>
              </a:ext>
            </a:extLst>
          </p:cNvPr>
          <p:cNvGrpSpPr/>
          <p:nvPr/>
        </p:nvGrpSpPr>
        <p:grpSpPr>
          <a:xfrm>
            <a:off x="712011" y="1902720"/>
            <a:ext cx="1181313" cy="6904173"/>
            <a:chOff x="512676" y="2051325"/>
            <a:chExt cx="1181313" cy="6904173"/>
          </a:xfrm>
        </p:grpSpPr>
        <p:sp>
          <p:nvSpPr>
            <p:cNvPr id="62" name="Freeform 1092">
              <a:extLst>
                <a:ext uri="{FF2B5EF4-FFF2-40B4-BE49-F238E27FC236}">
                  <a16:creationId xmlns="" xmlns:a16="http://schemas.microsoft.com/office/drawing/2014/main" id="{6534C7EC-C830-4E72-A528-725A4A6FF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926" y="3907302"/>
              <a:ext cx="823184" cy="1201404"/>
            </a:xfrm>
            <a:custGeom>
              <a:avLst/>
              <a:gdLst>
                <a:gd name="T0" fmla="*/ 481 w 481"/>
                <a:gd name="T1" fmla="*/ 0 h 702"/>
                <a:gd name="T2" fmla="*/ 458 w 481"/>
                <a:gd name="T3" fmla="*/ 114 h 702"/>
                <a:gd name="T4" fmla="*/ 458 w 481"/>
                <a:gd name="T5" fmla="*/ 521 h 702"/>
                <a:gd name="T6" fmla="*/ 434 w 481"/>
                <a:gd name="T7" fmla="*/ 568 h 702"/>
                <a:gd name="T8" fmla="*/ 262 w 481"/>
                <a:gd name="T9" fmla="*/ 688 h 702"/>
                <a:gd name="T10" fmla="*/ 196 w 481"/>
                <a:gd name="T11" fmla="*/ 688 h 702"/>
                <a:gd name="T12" fmla="*/ 24 w 481"/>
                <a:gd name="T13" fmla="*/ 568 h 702"/>
                <a:gd name="T14" fmla="*/ 0 w 481"/>
                <a:gd name="T15" fmla="*/ 521 h 702"/>
                <a:gd name="T16" fmla="*/ 0 w 481"/>
                <a:gd name="T17" fmla="*/ 114 h 702"/>
                <a:gd name="T18" fmla="*/ 46 w 481"/>
                <a:gd name="T19" fmla="*/ 0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1" h="702">
                  <a:moveTo>
                    <a:pt x="481" y="0"/>
                  </a:moveTo>
                  <a:cubicBezTo>
                    <a:pt x="458" y="0"/>
                    <a:pt x="458" y="114"/>
                    <a:pt x="458" y="114"/>
                  </a:cubicBezTo>
                  <a:cubicBezTo>
                    <a:pt x="458" y="521"/>
                    <a:pt x="458" y="521"/>
                    <a:pt x="458" y="521"/>
                  </a:cubicBezTo>
                  <a:cubicBezTo>
                    <a:pt x="458" y="540"/>
                    <a:pt x="449" y="557"/>
                    <a:pt x="434" y="568"/>
                  </a:cubicBezTo>
                  <a:cubicBezTo>
                    <a:pt x="262" y="688"/>
                    <a:pt x="262" y="688"/>
                    <a:pt x="262" y="688"/>
                  </a:cubicBezTo>
                  <a:cubicBezTo>
                    <a:pt x="242" y="702"/>
                    <a:pt x="216" y="702"/>
                    <a:pt x="196" y="688"/>
                  </a:cubicBezTo>
                  <a:cubicBezTo>
                    <a:pt x="24" y="568"/>
                    <a:pt x="24" y="568"/>
                    <a:pt x="24" y="568"/>
                  </a:cubicBezTo>
                  <a:cubicBezTo>
                    <a:pt x="9" y="557"/>
                    <a:pt x="0" y="540"/>
                    <a:pt x="0" y="52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0"/>
                    <a:pt x="46" y="0"/>
                  </a:cubicBezTo>
                </a:path>
              </a:pathLst>
            </a:custGeom>
            <a:solidFill>
              <a:schemeClr val="bg2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3" name="Freeform 1093">
              <a:extLst>
                <a:ext uri="{FF2B5EF4-FFF2-40B4-BE49-F238E27FC236}">
                  <a16:creationId xmlns="" xmlns:a16="http://schemas.microsoft.com/office/drawing/2014/main" id="{1DFE017E-EEDF-4F12-A38C-686B627546B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564" y="3907302"/>
              <a:ext cx="940416" cy="1162042"/>
            </a:xfrm>
            <a:custGeom>
              <a:avLst/>
              <a:gdLst>
                <a:gd name="T0" fmla="*/ 550 w 550"/>
                <a:gd name="T1" fmla="*/ 91 h 679"/>
                <a:gd name="T2" fmla="*/ 458 w 550"/>
                <a:gd name="T3" fmla="*/ 91 h 679"/>
                <a:gd name="T4" fmla="*/ 458 w 550"/>
                <a:gd name="T5" fmla="*/ 91 h 679"/>
                <a:gd name="T6" fmla="*/ 458 w 550"/>
                <a:gd name="T7" fmla="*/ 498 h 679"/>
                <a:gd name="T8" fmla="*/ 434 w 550"/>
                <a:gd name="T9" fmla="*/ 545 h 679"/>
                <a:gd name="T10" fmla="*/ 262 w 550"/>
                <a:gd name="T11" fmla="*/ 665 h 679"/>
                <a:gd name="T12" fmla="*/ 196 w 550"/>
                <a:gd name="T13" fmla="*/ 665 h 679"/>
                <a:gd name="T14" fmla="*/ 25 w 550"/>
                <a:gd name="T15" fmla="*/ 545 h 679"/>
                <a:gd name="T16" fmla="*/ 0 w 550"/>
                <a:gd name="T17" fmla="*/ 498 h 679"/>
                <a:gd name="T18" fmla="*/ 0 w 550"/>
                <a:gd name="T19" fmla="*/ 91 h 679"/>
                <a:gd name="T20" fmla="*/ 46 w 550"/>
                <a:gd name="T21" fmla="*/ 0 h 679"/>
                <a:gd name="T22" fmla="*/ 504 w 550"/>
                <a:gd name="T23" fmla="*/ 0 h 679"/>
                <a:gd name="T24" fmla="*/ 550 w 550"/>
                <a:gd name="T25" fmla="*/ 91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0" h="679">
                  <a:moveTo>
                    <a:pt x="550" y="91"/>
                  </a:moveTo>
                  <a:cubicBezTo>
                    <a:pt x="458" y="91"/>
                    <a:pt x="458" y="91"/>
                    <a:pt x="458" y="91"/>
                  </a:cubicBezTo>
                  <a:cubicBezTo>
                    <a:pt x="458" y="91"/>
                    <a:pt x="458" y="91"/>
                    <a:pt x="458" y="91"/>
                  </a:cubicBezTo>
                  <a:cubicBezTo>
                    <a:pt x="458" y="498"/>
                    <a:pt x="458" y="498"/>
                    <a:pt x="458" y="498"/>
                  </a:cubicBezTo>
                  <a:cubicBezTo>
                    <a:pt x="458" y="517"/>
                    <a:pt x="449" y="534"/>
                    <a:pt x="434" y="545"/>
                  </a:cubicBezTo>
                  <a:cubicBezTo>
                    <a:pt x="262" y="665"/>
                    <a:pt x="262" y="665"/>
                    <a:pt x="262" y="665"/>
                  </a:cubicBezTo>
                  <a:cubicBezTo>
                    <a:pt x="242" y="679"/>
                    <a:pt x="216" y="679"/>
                    <a:pt x="196" y="665"/>
                  </a:cubicBezTo>
                  <a:cubicBezTo>
                    <a:pt x="25" y="545"/>
                    <a:pt x="25" y="545"/>
                    <a:pt x="25" y="545"/>
                  </a:cubicBezTo>
                  <a:cubicBezTo>
                    <a:pt x="9" y="534"/>
                    <a:pt x="0" y="517"/>
                    <a:pt x="0" y="49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0"/>
                    <a:pt x="46" y="0"/>
                  </a:cubicBezTo>
                  <a:cubicBezTo>
                    <a:pt x="504" y="0"/>
                    <a:pt x="504" y="0"/>
                    <a:pt x="504" y="0"/>
                  </a:cubicBezTo>
                  <a:cubicBezTo>
                    <a:pt x="550" y="0"/>
                    <a:pt x="550" y="91"/>
                    <a:pt x="550" y="9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6" name="Freeform 1095">
              <a:extLst>
                <a:ext uri="{FF2B5EF4-FFF2-40B4-BE49-F238E27FC236}">
                  <a16:creationId xmlns="" xmlns:a16="http://schemas.microsoft.com/office/drawing/2014/main" id="{27A7A882-56FC-4B07-A8E6-E17CA3D624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978" y="4922164"/>
              <a:ext cx="88993" cy="42785"/>
            </a:xfrm>
            <a:custGeom>
              <a:avLst/>
              <a:gdLst>
                <a:gd name="T0" fmla="*/ 26 w 52"/>
                <a:gd name="T1" fmla="*/ 25 h 25"/>
                <a:gd name="T2" fmla="*/ 3 w 52"/>
                <a:gd name="T3" fmla="*/ 9 h 25"/>
                <a:gd name="T4" fmla="*/ 2 w 52"/>
                <a:gd name="T5" fmla="*/ 2 h 25"/>
                <a:gd name="T6" fmla="*/ 9 w 52"/>
                <a:gd name="T7" fmla="*/ 1 h 25"/>
                <a:gd name="T8" fmla="*/ 26 w 52"/>
                <a:gd name="T9" fmla="*/ 14 h 25"/>
                <a:gd name="T10" fmla="*/ 44 w 52"/>
                <a:gd name="T11" fmla="*/ 1 h 25"/>
                <a:gd name="T12" fmla="*/ 51 w 52"/>
                <a:gd name="T13" fmla="*/ 2 h 25"/>
                <a:gd name="T14" fmla="*/ 49 w 52"/>
                <a:gd name="T15" fmla="*/ 9 h 25"/>
                <a:gd name="T16" fmla="*/ 26 w 52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25">
                  <a:moveTo>
                    <a:pt x="26" y="25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5"/>
                    <a:pt x="2" y="2"/>
                  </a:cubicBezTo>
                  <a:cubicBezTo>
                    <a:pt x="3" y="0"/>
                    <a:pt x="6" y="0"/>
                    <a:pt x="9" y="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6" y="0"/>
                    <a:pt x="49" y="0"/>
                    <a:pt x="51" y="2"/>
                  </a:cubicBezTo>
                  <a:cubicBezTo>
                    <a:pt x="52" y="5"/>
                    <a:pt x="52" y="8"/>
                    <a:pt x="49" y="9"/>
                  </a:cubicBezTo>
                  <a:lnTo>
                    <a:pt x="26" y="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7" name="Oval 1108">
              <a:extLst>
                <a:ext uri="{FF2B5EF4-FFF2-40B4-BE49-F238E27FC236}">
                  <a16:creationId xmlns="" xmlns:a16="http://schemas.microsoft.com/office/drawing/2014/main" id="{3414AFF8-C894-4149-9E1B-B098BCFAE3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6817" y="3712203"/>
              <a:ext cx="386777" cy="388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8" name="Freeform 1109">
              <a:extLst>
                <a:ext uri="{FF2B5EF4-FFF2-40B4-BE49-F238E27FC236}">
                  <a16:creationId xmlns="" xmlns:a16="http://schemas.microsoft.com/office/drawing/2014/main" id="{3CE578D4-7CB5-4621-9A22-98D8FD52392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972" y="3705357"/>
              <a:ext cx="400468" cy="402179"/>
            </a:xfrm>
            <a:custGeom>
              <a:avLst/>
              <a:gdLst>
                <a:gd name="T0" fmla="*/ 117 w 234"/>
                <a:gd name="T1" fmla="*/ 235 h 235"/>
                <a:gd name="T2" fmla="*/ 0 w 234"/>
                <a:gd name="T3" fmla="*/ 118 h 235"/>
                <a:gd name="T4" fmla="*/ 117 w 234"/>
                <a:gd name="T5" fmla="*/ 0 h 235"/>
                <a:gd name="T6" fmla="*/ 234 w 234"/>
                <a:gd name="T7" fmla="*/ 118 h 235"/>
                <a:gd name="T8" fmla="*/ 117 w 234"/>
                <a:gd name="T9" fmla="*/ 235 h 235"/>
                <a:gd name="T10" fmla="*/ 117 w 234"/>
                <a:gd name="T11" fmla="*/ 8 h 235"/>
                <a:gd name="T12" fmla="*/ 8 w 234"/>
                <a:gd name="T13" fmla="*/ 118 h 235"/>
                <a:gd name="T14" fmla="*/ 117 w 234"/>
                <a:gd name="T15" fmla="*/ 227 h 235"/>
                <a:gd name="T16" fmla="*/ 226 w 234"/>
                <a:gd name="T17" fmla="*/ 118 h 235"/>
                <a:gd name="T18" fmla="*/ 117 w 234"/>
                <a:gd name="T19" fmla="*/ 8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4" h="235">
                  <a:moveTo>
                    <a:pt x="117" y="235"/>
                  </a:moveTo>
                  <a:cubicBezTo>
                    <a:pt x="52" y="235"/>
                    <a:pt x="0" y="182"/>
                    <a:pt x="0" y="118"/>
                  </a:cubicBezTo>
                  <a:cubicBezTo>
                    <a:pt x="0" y="53"/>
                    <a:pt x="52" y="0"/>
                    <a:pt x="117" y="0"/>
                  </a:cubicBezTo>
                  <a:cubicBezTo>
                    <a:pt x="182" y="0"/>
                    <a:pt x="234" y="53"/>
                    <a:pt x="234" y="118"/>
                  </a:cubicBezTo>
                  <a:cubicBezTo>
                    <a:pt x="234" y="182"/>
                    <a:pt x="182" y="235"/>
                    <a:pt x="117" y="235"/>
                  </a:cubicBezTo>
                  <a:close/>
                  <a:moveTo>
                    <a:pt x="117" y="8"/>
                  </a:moveTo>
                  <a:cubicBezTo>
                    <a:pt x="57" y="8"/>
                    <a:pt x="8" y="57"/>
                    <a:pt x="8" y="118"/>
                  </a:cubicBezTo>
                  <a:cubicBezTo>
                    <a:pt x="8" y="178"/>
                    <a:pt x="57" y="227"/>
                    <a:pt x="117" y="227"/>
                  </a:cubicBezTo>
                  <a:cubicBezTo>
                    <a:pt x="177" y="227"/>
                    <a:pt x="226" y="178"/>
                    <a:pt x="226" y="118"/>
                  </a:cubicBezTo>
                  <a:cubicBezTo>
                    <a:pt x="226" y="57"/>
                    <a:pt x="177" y="8"/>
                    <a:pt x="117" y="8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79" name="Freeform 1120">
              <a:extLst>
                <a:ext uri="{FF2B5EF4-FFF2-40B4-BE49-F238E27FC236}">
                  <a16:creationId xmlns="" xmlns:a16="http://schemas.microsoft.com/office/drawing/2014/main" id="{1C0BB4B2-BE92-404D-844B-4E502B45F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3907302"/>
              <a:ext cx="156594" cy="155738"/>
            </a:xfrm>
            <a:custGeom>
              <a:avLst/>
              <a:gdLst>
                <a:gd name="T0" fmla="*/ 0 w 92"/>
                <a:gd name="T1" fmla="*/ 91 h 91"/>
                <a:gd name="T2" fmla="*/ 46 w 92"/>
                <a:gd name="T3" fmla="*/ 0 h 91"/>
                <a:gd name="T4" fmla="*/ 92 w 92"/>
                <a:gd name="T5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" h="91">
                  <a:moveTo>
                    <a:pt x="0" y="91"/>
                  </a:moveTo>
                  <a:cubicBezTo>
                    <a:pt x="0" y="91"/>
                    <a:pt x="0" y="0"/>
                    <a:pt x="46" y="0"/>
                  </a:cubicBezTo>
                  <a:cubicBezTo>
                    <a:pt x="92" y="0"/>
                    <a:pt x="92" y="91"/>
                    <a:pt x="92" y="91"/>
                  </a:cubicBezTo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0" name="Freeform 1128">
              <a:extLst>
                <a:ext uri="{FF2B5EF4-FFF2-40B4-BE49-F238E27FC236}">
                  <a16:creationId xmlns="" xmlns:a16="http://schemas.microsoft.com/office/drawing/2014/main" id="{C391F4F5-38A4-4AAC-BBD2-2B08BBBD2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3907302"/>
              <a:ext cx="77013" cy="155738"/>
            </a:xfrm>
            <a:custGeom>
              <a:avLst/>
              <a:gdLst>
                <a:gd name="T0" fmla="*/ 45 w 45"/>
                <a:gd name="T1" fmla="*/ 0 h 91"/>
                <a:gd name="T2" fmla="*/ 24 w 45"/>
                <a:gd name="T3" fmla="*/ 91 h 91"/>
                <a:gd name="T4" fmla="*/ 0 w 45"/>
                <a:gd name="T5" fmla="*/ 91 h 91"/>
                <a:gd name="T6" fmla="*/ 45 w 45"/>
                <a:gd name="T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91">
                  <a:moveTo>
                    <a:pt x="45" y="0"/>
                  </a:moveTo>
                  <a:cubicBezTo>
                    <a:pt x="30" y="2"/>
                    <a:pt x="25" y="58"/>
                    <a:pt x="24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1"/>
                    <a:pt x="45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1" name="Freeform 1132">
              <a:extLst>
                <a:ext uri="{FF2B5EF4-FFF2-40B4-BE49-F238E27FC236}">
                  <a16:creationId xmlns="" xmlns:a16="http://schemas.microsoft.com/office/drawing/2014/main" id="{A9382EAD-0293-4686-A48E-0B911AB6B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3907302"/>
              <a:ext cx="77013" cy="155738"/>
            </a:xfrm>
            <a:custGeom>
              <a:avLst/>
              <a:gdLst>
                <a:gd name="T0" fmla="*/ 45 w 45"/>
                <a:gd name="T1" fmla="*/ 0 h 91"/>
                <a:gd name="T2" fmla="*/ 24 w 45"/>
                <a:gd name="T3" fmla="*/ 91 h 91"/>
                <a:gd name="T4" fmla="*/ 0 w 45"/>
                <a:gd name="T5" fmla="*/ 91 h 91"/>
                <a:gd name="T6" fmla="*/ 45 w 45"/>
                <a:gd name="T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91">
                  <a:moveTo>
                    <a:pt x="45" y="0"/>
                  </a:moveTo>
                  <a:cubicBezTo>
                    <a:pt x="30" y="2"/>
                    <a:pt x="25" y="58"/>
                    <a:pt x="24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1"/>
                    <a:pt x="45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="" xmlns:a16="http://schemas.microsoft.com/office/drawing/2014/main" id="{A46CD3AE-C39E-4113-A5ED-60911DD117F6}"/>
                </a:ext>
              </a:extLst>
            </p:cNvPr>
            <p:cNvSpPr txBox="1">
              <a:spLocks/>
            </p:cNvSpPr>
            <p:nvPr/>
          </p:nvSpPr>
          <p:spPr>
            <a:xfrm>
              <a:off x="512676" y="4237051"/>
              <a:ext cx="782090" cy="2527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ko-KR" altLang="en-US" sz="1200" b="1" spc="-30" dirty="0">
                  <a:solidFill>
                    <a:schemeClr val="bg1"/>
                  </a:solidFill>
                </a:rPr>
                <a:t>시스템</a:t>
              </a:r>
              <a:endParaRPr lang="en-US" altLang="ko-KR" sz="1200" b="1" spc="-30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sz="1200" b="1" spc="-30" dirty="0">
                  <a:solidFill>
                    <a:schemeClr val="bg1"/>
                  </a:solidFill>
                </a:rPr>
                <a:t>서비스</a:t>
              </a:r>
              <a:endParaRPr lang="en-US" sz="1200" b="1" spc="-30" dirty="0">
                <a:solidFill>
                  <a:schemeClr val="bg1"/>
                </a:solidFill>
              </a:endParaRPr>
            </a:p>
          </p:txBody>
        </p:sp>
        <p:sp>
          <p:nvSpPr>
            <p:cNvPr id="83" name="AutoShape 10">
              <a:extLst>
                <a:ext uri="{FF2B5EF4-FFF2-40B4-BE49-F238E27FC236}">
                  <a16:creationId xmlns="" xmlns:a16="http://schemas.microsoft.com/office/drawing/2014/main" id="{E60B55D5-E608-45B1-8F27-1007CC534D2E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801756" y="3802930"/>
              <a:ext cx="195933" cy="21439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63" y="0"/>
                  </a:moveTo>
                  <a:cubicBezTo>
                    <a:pt x="20630" y="0"/>
                    <a:pt x="20946" y="158"/>
                    <a:pt x="21208" y="475"/>
                  </a:cubicBezTo>
                  <a:cubicBezTo>
                    <a:pt x="21470" y="796"/>
                    <a:pt x="21599" y="1175"/>
                    <a:pt x="21599" y="1615"/>
                  </a:cubicBezTo>
                  <a:lnTo>
                    <a:pt x="21599" y="19984"/>
                  </a:lnTo>
                  <a:cubicBezTo>
                    <a:pt x="21599" y="20419"/>
                    <a:pt x="21470" y="20803"/>
                    <a:pt x="21208" y="21121"/>
                  </a:cubicBezTo>
                  <a:cubicBezTo>
                    <a:pt x="20946" y="21441"/>
                    <a:pt x="20630" y="21599"/>
                    <a:pt x="20263" y="21599"/>
                  </a:cubicBezTo>
                  <a:lnTo>
                    <a:pt x="1370" y="21599"/>
                  </a:lnTo>
                  <a:cubicBezTo>
                    <a:pt x="1003" y="21599"/>
                    <a:pt x="683" y="21441"/>
                    <a:pt x="411" y="21121"/>
                  </a:cubicBezTo>
                  <a:cubicBezTo>
                    <a:pt x="137" y="20803"/>
                    <a:pt x="0" y="20422"/>
                    <a:pt x="0" y="19984"/>
                  </a:cubicBezTo>
                  <a:lnTo>
                    <a:pt x="0" y="1615"/>
                  </a:lnTo>
                  <a:cubicBezTo>
                    <a:pt x="0" y="1175"/>
                    <a:pt x="137" y="796"/>
                    <a:pt x="411" y="475"/>
                  </a:cubicBezTo>
                  <a:cubicBezTo>
                    <a:pt x="683" y="158"/>
                    <a:pt x="1003" y="0"/>
                    <a:pt x="1370" y="0"/>
                  </a:cubicBezTo>
                  <a:lnTo>
                    <a:pt x="20263" y="0"/>
                  </a:lnTo>
                  <a:close/>
                  <a:moveTo>
                    <a:pt x="19805" y="2162"/>
                  </a:moveTo>
                  <a:lnTo>
                    <a:pt x="1804" y="2162"/>
                  </a:lnTo>
                  <a:lnTo>
                    <a:pt x="1804" y="19432"/>
                  </a:lnTo>
                  <a:lnTo>
                    <a:pt x="19805" y="19432"/>
                  </a:lnTo>
                  <a:lnTo>
                    <a:pt x="19805" y="2162"/>
                  </a:lnTo>
                  <a:close/>
                  <a:moveTo>
                    <a:pt x="5978" y="17886"/>
                  </a:moveTo>
                  <a:lnTo>
                    <a:pt x="3598" y="17886"/>
                  </a:lnTo>
                  <a:lnTo>
                    <a:pt x="3598" y="12784"/>
                  </a:lnTo>
                  <a:lnTo>
                    <a:pt x="5978" y="12784"/>
                  </a:lnTo>
                  <a:lnTo>
                    <a:pt x="5978" y="17886"/>
                  </a:lnTo>
                  <a:close/>
                  <a:moveTo>
                    <a:pt x="9961" y="17886"/>
                  </a:moveTo>
                  <a:lnTo>
                    <a:pt x="7606" y="17886"/>
                  </a:lnTo>
                  <a:lnTo>
                    <a:pt x="7606" y="6973"/>
                  </a:lnTo>
                  <a:lnTo>
                    <a:pt x="9961" y="6973"/>
                  </a:lnTo>
                  <a:lnTo>
                    <a:pt x="9961" y="17886"/>
                  </a:lnTo>
                  <a:close/>
                  <a:moveTo>
                    <a:pt x="14018" y="17886"/>
                  </a:moveTo>
                  <a:lnTo>
                    <a:pt x="11638" y="17886"/>
                  </a:lnTo>
                  <a:lnTo>
                    <a:pt x="11638" y="9561"/>
                  </a:lnTo>
                  <a:lnTo>
                    <a:pt x="14018" y="9561"/>
                  </a:lnTo>
                  <a:lnTo>
                    <a:pt x="14018" y="17886"/>
                  </a:lnTo>
                  <a:close/>
                  <a:moveTo>
                    <a:pt x="18001" y="17886"/>
                  </a:moveTo>
                  <a:lnTo>
                    <a:pt x="15621" y="17886"/>
                  </a:lnTo>
                  <a:lnTo>
                    <a:pt x="15621" y="4920"/>
                  </a:lnTo>
                  <a:lnTo>
                    <a:pt x="18001" y="4920"/>
                  </a:lnTo>
                  <a:lnTo>
                    <a:pt x="18001" y="17886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  <a:extLst/>
          </p:spPr>
          <p:txBody>
            <a:bodyPr lIns="50789" tIns="50789" rIns="50789" bIns="50789" anchor="ctr"/>
            <a:lstStyle/>
            <a:p>
              <a:pPr defTabSz="457098">
                <a:defRPr/>
              </a:pPr>
              <a:endParaRPr lang="es-ES" sz="5400" spc="-3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ea"/>
                <a:ea typeface="+mn-ea"/>
                <a:cs typeface="Lato Regular"/>
                <a:sym typeface="Gill Sans" charset="0"/>
              </a:endParaRPr>
            </a:p>
          </p:txBody>
        </p:sp>
        <p:sp>
          <p:nvSpPr>
            <p:cNvPr id="84" name="Freeform 1092">
              <a:extLst>
                <a:ext uri="{FF2B5EF4-FFF2-40B4-BE49-F238E27FC236}">
                  <a16:creationId xmlns="" xmlns:a16="http://schemas.microsoft.com/office/drawing/2014/main" id="{2329E68B-5A80-4E45-BE2E-B9163955F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926" y="2253270"/>
              <a:ext cx="823184" cy="1201404"/>
            </a:xfrm>
            <a:custGeom>
              <a:avLst/>
              <a:gdLst>
                <a:gd name="T0" fmla="*/ 481 w 481"/>
                <a:gd name="T1" fmla="*/ 0 h 702"/>
                <a:gd name="T2" fmla="*/ 458 w 481"/>
                <a:gd name="T3" fmla="*/ 114 h 702"/>
                <a:gd name="T4" fmla="*/ 458 w 481"/>
                <a:gd name="T5" fmla="*/ 521 h 702"/>
                <a:gd name="T6" fmla="*/ 434 w 481"/>
                <a:gd name="T7" fmla="*/ 568 h 702"/>
                <a:gd name="T8" fmla="*/ 262 w 481"/>
                <a:gd name="T9" fmla="*/ 688 h 702"/>
                <a:gd name="T10" fmla="*/ 196 w 481"/>
                <a:gd name="T11" fmla="*/ 688 h 702"/>
                <a:gd name="T12" fmla="*/ 24 w 481"/>
                <a:gd name="T13" fmla="*/ 568 h 702"/>
                <a:gd name="T14" fmla="*/ 0 w 481"/>
                <a:gd name="T15" fmla="*/ 521 h 702"/>
                <a:gd name="T16" fmla="*/ 0 w 481"/>
                <a:gd name="T17" fmla="*/ 114 h 702"/>
                <a:gd name="T18" fmla="*/ 46 w 481"/>
                <a:gd name="T19" fmla="*/ 0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1" h="702">
                  <a:moveTo>
                    <a:pt x="481" y="0"/>
                  </a:moveTo>
                  <a:cubicBezTo>
                    <a:pt x="458" y="0"/>
                    <a:pt x="458" y="114"/>
                    <a:pt x="458" y="114"/>
                  </a:cubicBezTo>
                  <a:cubicBezTo>
                    <a:pt x="458" y="521"/>
                    <a:pt x="458" y="521"/>
                    <a:pt x="458" y="521"/>
                  </a:cubicBezTo>
                  <a:cubicBezTo>
                    <a:pt x="458" y="540"/>
                    <a:pt x="449" y="557"/>
                    <a:pt x="434" y="568"/>
                  </a:cubicBezTo>
                  <a:cubicBezTo>
                    <a:pt x="262" y="688"/>
                    <a:pt x="262" y="688"/>
                    <a:pt x="262" y="688"/>
                  </a:cubicBezTo>
                  <a:cubicBezTo>
                    <a:pt x="242" y="702"/>
                    <a:pt x="216" y="702"/>
                    <a:pt x="196" y="688"/>
                  </a:cubicBezTo>
                  <a:cubicBezTo>
                    <a:pt x="24" y="568"/>
                    <a:pt x="24" y="568"/>
                    <a:pt x="24" y="568"/>
                  </a:cubicBezTo>
                  <a:cubicBezTo>
                    <a:pt x="9" y="557"/>
                    <a:pt x="0" y="540"/>
                    <a:pt x="0" y="52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0"/>
                    <a:pt x="46" y="0"/>
                  </a:cubicBezTo>
                </a:path>
              </a:pathLst>
            </a:custGeom>
            <a:solidFill>
              <a:schemeClr val="bg2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5" name="Freeform 1093">
              <a:extLst>
                <a:ext uri="{FF2B5EF4-FFF2-40B4-BE49-F238E27FC236}">
                  <a16:creationId xmlns="" xmlns:a16="http://schemas.microsoft.com/office/drawing/2014/main" id="{12AF7CF8-8018-4BBE-A28E-509159242BCA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564" y="2253270"/>
              <a:ext cx="940416" cy="1162042"/>
            </a:xfrm>
            <a:custGeom>
              <a:avLst/>
              <a:gdLst>
                <a:gd name="T0" fmla="*/ 550 w 550"/>
                <a:gd name="T1" fmla="*/ 91 h 679"/>
                <a:gd name="T2" fmla="*/ 458 w 550"/>
                <a:gd name="T3" fmla="*/ 91 h 679"/>
                <a:gd name="T4" fmla="*/ 458 w 550"/>
                <a:gd name="T5" fmla="*/ 91 h 679"/>
                <a:gd name="T6" fmla="*/ 458 w 550"/>
                <a:gd name="T7" fmla="*/ 498 h 679"/>
                <a:gd name="T8" fmla="*/ 434 w 550"/>
                <a:gd name="T9" fmla="*/ 545 h 679"/>
                <a:gd name="T10" fmla="*/ 262 w 550"/>
                <a:gd name="T11" fmla="*/ 665 h 679"/>
                <a:gd name="T12" fmla="*/ 196 w 550"/>
                <a:gd name="T13" fmla="*/ 665 h 679"/>
                <a:gd name="T14" fmla="*/ 25 w 550"/>
                <a:gd name="T15" fmla="*/ 545 h 679"/>
                <a:gd name="T16" fmla="*/ 0 w 550"/>
                <a:gd name="T17" fmla="*/ 498 h 679"/>
                <a:gd name="T18" fmla="*/ 0 w 550"/>
                <a:gd name="T19" fmla="*/ 91 h 679"/>
                <a:gd name="T20" fmla="*/ 46 w 550"/>
                <a:gd name="T21" fmla="*/ 0 h 679"/>
                <a:gd name="T22" fmla="*/ 504 w 550"/>
                <a:gd name="T23" fmla="*/ 0 h 679"/>
                <a:gd name="T24" fmla="*/ 550 w 550"/>
                <a:gd name="T25" fmla="*/ 91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0" h="679">
                  <a:moveTo>
                    <a:pt x="550" y="91"/>
                  </a:moveTo>
                  <a:cubicBezTo>
                    <a:pt x="458" y="91"/>
                    <a:pt x="458" y="91"/>
                    <a:pt x="458" y="91"/>
                  </a:cubicBezTo>
                  <a:cubicBezTo>
                    <a:pt x="458" y="91"/>
                    <a:pt x="458" y="91"/>
                    <a:pt x="458" y="91"/>
                  </a:cubicBezTo>
                  <a:cubicBezTo>
                    <a:pt x="458" y="498"/>
                    <a:pt x="458" y="498"/>
                    <a:pt x="458" y="498"/>
                  </a:cubicBezTo>
                  <a:cubicBezTo>
                    <a:pt x="458" y="517"/>
                    <a:pt x="449" y="534"/>
                    <a:pt x="434" y="545"/>
                  </a:cubicBezTo>
                  <a:cubicBezTo>
                    <a:pt x="262" y="665"/>
                    <a:pt x="262" y="665"/>
                    <a:pt x="262" y="665"/>
                  </a:cubicBezTo>
                  <a:cubicBezTo>
                    <a:pt x="242" y="679"/>
                    <a:pt x="216" y="679"/>
                    <a:pt x="196" y="665"/>
                  </a:cubicBezTo>
                  <a:cubicBezTo>
                    <a:pt x="25" y="545"/>
                    <a:pt x="25" y="545"/>
                    <a:pt x="25" y="545"/>
                  </a:cubicBezTo>
                  <a:cubicBezTo>
                    <a:pt x="9" y="534"/>
                    <a:pt x="0" y="517"/>
                    <a:pt x="0" y="49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0"/>
                    <a:pt x="46" y="0"/>
                  </a:cubicBezTo>
                  <a:cubicBezTo>
                    <a:pt x="504" y="0"/>
                    <a:pt x="504" y="0"/>
                    <a:pt x="504" y="0"/>
                  </a:cubicBezTo>
                  <a:cubicBezTo>
                    <a:pt x="550" y="0"/>
                    <a:pt x="550" y="91"/>
                    <a:pt x="550" y="9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6" name="Freeform 1095">
              <a:extLst>
                <a:ext uri="{FF2B5EF4-FFF2-40B4-BE49-F238E27FC236}">
                  <a16:creationId xmlns="" xmlns:a16="http://schemas.microsoft.com/office/drawing/2014/main" id="{B460A638-CB80-4512-A06F-241DEAA87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978" y="3268132"/>
              <a:ext cx="88993" cy="42785"/>
            </a:xfrm>
            <a:custGeom>
              <a:avLst/>
              <a:gdLst>
                <a:gd name="T0" fmla="*/ 26 w 52"/>
                <a:gd name="T1" fmla="*/ 25 h 25"/>
                <a:gd name="T2" fmla="*/ 3 w 52"/>
                <a:gd name="T3" fmla="*/ 9 h 25"/>
                <a:gd name="T4" fmla="*/ 2 w 52"/>
                <a:gd name="T5" fmla="*/ 2 h 25"/>
                <a:gd name="T6" fmla="*/ 9 w 52"/>
                <a:gd name="T7" fmla="*/ 1 h 25"/>
                <a:gd name="T8" fmla="*/ 26 w 52"/>
                <a:gd name="T9" fmla="*/ 14 h 25"/>
                <a:gd name="T10" fmla="*/ 44 w 52"/>
                <a:gd name="T11" fmla="*/ 1 h 25"/>
                <a:gd name="T12" fmla="*/ 51 w 52"/>
                <a:gd name="T13" fmla="*/ 2 h 25"/>
                <a:gd name="T14" fmla="*/ 49 w 52"/>
                <a:gd name="T15" fmla="*/ 9 h 25"/>
                <a:gd name="T16" fmla="*/ 26 w 52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25">
                  <a:moveTo>
                    <a:pt x="26" y="25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5"/>
                    <a:pt x="2" y="2"/>
                  </a:cubicBezTo>
                  <a:cubicBezTo>
                    <a:pt x="3" y="0"/>
                    <a:pt x="6" y="0"/>
                    <a:pt x="9" y="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6" y="0"/>
                    <a:pt x="49" y="0"/>
                    <a:pt x="51" y="2"/>
                  </a:cubicBezTo>
                  <a:cubicBezTo>
                    <a:pt x="52" y="5"/>
                    <a:pt x="52" y="8"/>
                    <a:pt x="49" y="9"/>
                  </a:cubicBezTo>
                  <a:lnTo>
                    <a:pt x="26" y="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7" name="Oval 1108">
              <a:extLst>
                <a:ext uri="{FF2B5EF4-FFF2-40B4-BE49-F238E27FC236}">
                  <a16:creationId xmlns="" xmlns:a16="http://schemas.microsoft.com/office/drawing/2014/main" id="{E57DDBA9-16D6-49F6-BA79-0179625624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6817" y="2058171"/>
              <a:ext cx="386777" cy="388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8" name="Freeform 1109">
              <a:extLst>
                <a:ext uri="{FF2B5EF4-FFF2-40B4-BE49-F238E27FC236}">
                  <a16:creationId xmlns="" xmlns:a16="http://schemas.microsoft.com/office/drawing/2014/main" id="{0E36C275-8EE7-4942-8750-957C26F9B3C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972" y="2051325"/>
              <a:ext cx="400468" cy="402179"/>
            </a:xfrm>
            <a:custGeom>
              <a:avLst/>
              <a:gdLst>
                <a:gd name="T0" fmla="*/ 117 w 234"/>
                <a:gd name="T1" fmla="*/ 235 h 235"/>
                <a:gd name="T2" fmla="*/ 0 w 234"/>
                <a:gd name="T3" fmla="*/ 118 h 235"/>
                <a:gd name="T4" fmla="*/ 117 w 234"/>
                <a:gd name="T5" fmla="*/ 0 h 235"/>
                <a:gd name="T6" fmla="*/ 234 w 234"/>
                <a:gd name="T7" fmla="*/ 118 h 235"/>
                <a:gd name="T8" fmla="*/ 117 w 234"/>
                <a:gd name="T9" fmla="*/ 235 h 235"/>
                <a:gd name="T10" fmla="*/ 117 w 234"/>
                <a:gd name="T11" fmla="*/ 8 h 235"/>
                <a:gd name="T12" fmla="*/ 8 w 234"/>
                <a:gd name="T13" fmla="*/ 118 h 235"/>
                <a:gd name="T14" fmla="*/ 117 w 234"/>
                <a:gd name="T15" fmla="*/ 227 h 235"/>
                <a:gd name="T16" fmla="*/ 226 w 234"/>
                <a:gd name="T17" fmla="*/ 118 h 235"/>
                <a:gd name="T18" fmla="*/ 117 w 234"/>
                <a:gd name="T19" fmla="*/ 8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4" h="235">
                  <a:moveTo>
                    <a:pt x="117" y="235"/>
                  </a:moveTo>
                  <a:cubicBezTo>
                    <a:pt x="52" y="235"/>
                    <a:pt x="0" y="182"/>
                    <a:pt x="0" y="118"/>
                  </a:cubicBezTo>
                  <a:cubicBezTo>
                    <a:pt x="0" y="53"/>
                    <a:pt x="52" y="0"/>
                    <a:pt x="117" y="0"/>
                  </a:cubicBezTo>
                  <a:cubicBezTo>
                    <a:pt x="182" y="0"/>
                    <a:pt x="234" y="53"/>
                    <a:pt x="234" y="118"/>
                  </a:cubicBezTo>
                  <a:cubicBezTo>
                    <a:pt x="234" y="182"/>
                    <a:pt x="182" y="235"/>
                    <a:pt x="117" y="235"/>
                  </a:cubicBezTo>
                  <a:close/>
                  <a:moveTo>
                    <a:pt x="117" y="8"/>
                  </a:moveTo>
                  <a:cubicBezTo>
                    <a:pt x="57" y="8"/>
                    <a:pt x="8" y="57"/>
                    <a:pt x="8" y="118"/>
                  </a:cubicBezTo>
                  <a:cubicBezTo>
                    <a:pt x="8" y="178"/>
                    <a:pt x="57" y="227"/>
                    <a:pt x="117" y="227"/>
                  </a:cubicBezTo>
                  <a:cubicBezTo>
                    <a:pt x="177" y="227"/>
                    <a:pt x="226" y="178"/>
                    <a:pt x="226" y="118"/>
                  </a:cubicBezTo>
                  <a:cubicBezTo>
                    <a:pt x="226" y="57"/>
                    <a:pt x="177" y="8"/>
                    <a:pt x="117" y="8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89" name="Freeform 1120">
              <a:extLst>
                <a:ext uri="{FF2B5EF4-FFF2-40B4-BE49-F238E27FC236}">
                  <a16:creationId xmlns="" xmlns:a16="http://schemas.microsoft.com/office/drawing/2014/main" id="{C04139A3-E123-4A26-A33A-58F4CB24F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2253270"/>
              <a:ext cx="156594" cy="155738"/>
            </a:xfrm>
            <a:custGeom>
              <a:avLst/>
              <a:gdLst>
                <a:gd name="T0" fmla="*/ 0 w 92"/>
                <a:gd name="T1" fmla="*/ 91 h 91"/>
                <a:gd name="T2" fmla="*/ 46 w 92"/>
                <a:gd name="T3" fmla="*/ 0 h 91"/>
                <a:gd name="T4" fmla="*/ 92 w 92"/>
                <a:gd name="T5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" h="91">
                  <a:moveTo>
                    <a:pt x="0" y="91"/>
                  </a:moveTo>
                  <a:cubicBezTo>
                    <a:pt x="0" y="91"/>
                    <a:pt x="0" y="0"/>
                    <a:pt x="46" y="0"/>
                  </a:cubicBezTo>
                  <a:cubicBezTo>
                    <a:pt x="92" y="0"/>
                    <a:pt x="92" y="91"/>
                    <a:pt x="92" y="91"/>
                  </a:cubicBezTo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0" name="Freeform 1128">
              <a:extLst>
                <a:ext uri="{FF2B5EF4-FFF2-40B4-BE49-F238E27FC236}">
                  <a16:creationId xmlns="" xmlns:a16="http://schemas.microsoft.com/office/drawing/2014/main" id="{F08BCE00-FFE1-4C0B-8B63-32645734B5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2253270"/>
              <a:ext cx="77013" cy="155738"/>
            </a:xfrm>
            <a:custGeom>
              <a:avLst/>
              <a:gdLst>
                <a:gd name="T0" fmla="*/ 45 w 45"/>
                <a:gd name="T1" fmla="*/ 0 h 91"/>
                <a:gd name="T2" fmla="*/ 24 w 45"/>
                <a:gd name="T3" fmla="*/ 91 h 91"/>
                <a:gd name="T4" fmla="*/ 0 w 45"/>
                <a:gd name="T5" fmla="*/ 91 h 91"/>
                <a:gd name="T6" fmla="*/ 45 w 45"/>
                <a:gd name="T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91">
                  <a:moveTo>
                    <a:pt x="45" y="0"/>
                  </a:moveTo>
                  <a:cubicBezTo>
                    <a:pt x="30" y="2"/>
                    <a:pt x="25" y="58"/>
                    <a:pt x="24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1"/>
                    <a:pt x="45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1" name="Freeform 1132">
              <a:extLst>
                <a:ext uri="{FF2B5EF4-FFF2-40B4-BE49-F238E27FC236}">
                  <a16:creationId xmlns="" xmlns:a16="http://schemas.microsoft.com/office/drawing/2014/main" id="{C094B109-498D-4DD2-ADD4-0DE22C0DB42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2253270"/>
              <a:ext cx="77013" cy="155738"/>
            </a:xfrm>
            <a:custGeom>
              <a:avLst/>
              <a:gdLst>
                <a:gd name="T0" fmla="*/ 45 w 45"/>
                <a:gd name="T1" fmla="*/ 0 h 91"/>
                <a:gd name="T2" fmla="*/ 24 w 45"/>
                <a:gd name="T3" fmla="*/ 91 h 91"/>
                <a:gd name="T4" fmla="*/ 0 w 45"/>
                <a:gd name="T5" fmla="*/ 91 h 91"/>
                <a:gd name="T6" fmla="*/ 45 w 45"/>
                <a:gd name="T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91">
                  <a:moveTo>
                    <a:pt x="45" y="0"/>
                  </a:moveTo>
                  <a:cubicBezTo>
                    <a:pt x="30" y="2"/>
                    <a:pt x="25" y="58"/>
                    <a:pt x="24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1"/>
                    <a:pt x="45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2" name="Freeform 141">
              <a:extLst>
                <a:ext uri="{FF2B5EF4-FFF2-40B4-BE49-F238E27FC236}">
                  <a16:creationId xmlns="" xmlns:a16="http://schemas.microsoft.com/office/drawing/2014/main" id="{FB27E658-8F0E-484B-ABCB-7671AC844AB3}"/>
                </a:ext>
              </a:extLst>
            </p:cNvPr>
            <p:cNvSpPr>
              <a:spLocks noChangeAspect="1" noChangeArrowheads="1"/>
            </p:cNvSpPr>
            <p:nvPr/>
          </p:nvSpPr>
          <p:spPr bwMode="auto">
            <a:xfrm>
              <a:off x="809780" y="2140504"/>
              <a:ext cx="180416" cy="216024"/>
            </a:xfrm>
            <a:custGeom>
              <a:avLst/>
              <a:gdLst>
                <a:gd name="connsiteX0" fmla="*/ 206367 w 449768"/>
                <a:gd name="connsiteY0" fmla="*/ 423375 h 538305"/>
                <a:gd name="connsiteX1" fmla="*/ 208536 w 449768"/>
                <a:gd name="connsiteY1" fmla="*/ 434347 h 538305"/>
                <a:gd name="connsiteX2" fmla="*/ 136133 w 449768"/>
                <a:gd name="connsiteY2" fmla="*/ 527584 h 538305"/>
                <a:gd name="connsiteX3" fmla="*/ 120760 w 449768"/>
                <a:gd name="connsiteY3" fmla="*/ 517169 h 538305"/>
                <a:gd name="connsiteX4" fmla="*/ 192667 w 449768"/>
                <a:gd name="connsiteY4" fmla="*/ 423933 h 538305"/>
                <a:gd name="connsiteX5" fmla="*/ 206367 w 449768"/>
                <a:gd name="connsiteY5" fmla="*/ 423375 h 538305"/>
                <a:gd name="connsiteX6" fmla="*/ 158371 w 449768"/>
                <a:gd name="connsiteY6" fmla="*/ 386315 h 538305"/>
                <a:gd name="connsiteX7" fmla="*/ 160292 w 449768"/>
                <a:gd name="connsiteY7" fmla="*/ 397002 h 538305"/>
                <a:gd name="connsiteX8" fmla="*/ 51725 w 449768"/>
                <a:gd name="connsiteY8" fmla="*/ 536376 h 538305"/>
                <a:gd name="connsiteX9" fmla="*/ 41315 w 449768"/>
                <a:gd name="connsiteY9" fmla="*/ 525997 h 538305"/>
                <a:gd name="connsiteX10" fmla="*/ 144924 w 449768"/>
                <a:gd name="connsiteY10" fmla="*/ 387118 h 538305"/>
                <a:gd name="connsiteX11" fmla="*/ 158371 w 449768"/>
                <a:gd name="connsiteY11" fmla="*/ 386315 h 538305"/>
                <a:gd name="connsiteX12" fmla="*/ 112005 w 449768"/>
                <a:gd name="connsiteY12" fmla="*/ 349971 h 538305"/>
                <a:gd name="connsiteX13" fmla="*/ 113740 w 449768"/>
                <a:gd name="connsiteY13" fmla="*/ 362927 h 538305"/>
                <a:gd name="connsiteX14" fmla="*/ 41338 w 449768"/>
                <a:gd name="connsiteY14" fmla="*/ 455221 h 538305"/>
                <a:gd name="connsiteX15" fmla="*/ 25965 w 449768"/>
                <a:gd name="connsiteY15" fmla="*/ 444857 h 538305"/>
                <a:gd name="connsiteX16" fmla="*/ 98367 w 449768"/>
                <a:gd name="connsiteY16" fmla="*/ 352562 h 538305"/>
                <a:gd name="connsiteX17" fmla="*/ 112005 w 449768"/>
                <a:gd name="connsiteY17" fmla="*/ 349971 h 538305"/>
                <a:gd name="connsiteX18" fmla="*/ 287508 w 449768"/>
                <a:gd name="connsiteY18" fmla="*/ 153269 h 538305"/>
                <a:gd name="connsiteX19" fmla="*/ 261020 w 449768"/>
                <a:gd name="connsiteY19" fmla="*/ 165441 h 538305"/>
                <a:gd name="connsiteX20" fmla="*/ 255548 w 449768"/>
                <a:gd name="connsiteY20" fmla="*/ 175874 h 538305"/>
                <a:gd name="connsiteX21" fmla="*/ 276441 w 449768"/>
                <a:gd name="connsiteY21" fmla="*/ 232511 h 538305"/>
                <a:gd name="connsiteX22" fmla="*/ 328174 w 449768"/>
                <a:gd name="connsiteY22" fmla="*/ 227543 h 538305"/>
                <a:gd name="connsiteX23" fmla="*/ 333645 w 449768"/>
                <a:gd name="connsiteY23" fmla="*/ 217110 h 538305"/>
                <a:gd name="connsiteX24" fmla="*/ 317727 w 449768"/>
                <a:gd name="connsiteY24" fmla="*/ 160472 h 538305"/>
                <a:gd name="connsiteX25" fmla="*/ 287508 w 449768"/>
                <a:gd name="connsiteY25" fmla="*/ 153269 h 538305"/>
                <a:gd name="connsiteX26" fmla="*/ 437111 w 449768"/>
                <a:gd name="connsiteY26" fmla="*/ 0 h 538305"/>
                <a:gd name="connsiteX27" fmla="*/ 442086 w 449768"/>
                <a:gd name="connsiteY27" fmla="*/ 0 h 538305"/>
                <a:gd name="connsiteX28" fmla="*/ 447557 w 449768"/>
                <a:gd name="connsiteY28" fmla="*/ 4968 h 538305"/>
                <a:gd name="connsiteX29" fmla="*/ 447557 w 449768"/>
                <a:gd name="connsiteY29" fmla="*/ 9937 h 538305"/>
                <a:gd name="connsiteX30" fmla="*/ 447557 w 449768"/>
                <a:gd name="connsiteY30" fmla="*/ 20370 h 538305"/>
                <a:gd name="connsiteX31" fmla="*/ 447557 w 449768"/>
                <a:gd name="connsiteY31" fmla="*/ 46204 h 538305"/>
                <a:gd name="connsiteX32" fmla="*/ 442086 w 449768"/>
                <a:gd name="connsiteY32" fmla="*/ 103338 h 538305"/>
                <a:gd name="connsiteX33" fmla="*/ 442086 w 449768"/>
                <a:gd name="connsiteY33" fmla="*/ 113771 h 538305"/>
                <a:gd name="connsiteX34" fmla="*/ 437111 w 449768"/>
                <a:gd name="connsiteY34" fmla="*/ 134141 h 538305"/>
                <a:gd name="connsiteX35" fmla="*/ 421194 w 449768"/>
                <a:gd name="connsiteY35" fmla="*/ 175874 h 538305"/>
                <a:gd name="connsiteX36" fmla="*/ 354040 w 449768"/>
                <a:gd name="connsiteY36" fmla="*/ 289645 h 538305"/>
                <a:gd name="connsiteX37" fmla="*/ 344091 w 449768"/>
                <a:gd name="connsiteY37" fmla="*/ 325913 h 538305"/>
                <a:gd name="connsiteX38" fmla="*/ 276441 w 449768"/>
                <a:gd name="connsiteY38" fmla="*/ 506754 h 538305"/>
                <a:gd name="connsiteX39" fmla="*/ 261020 w 449768"/>
                <a:gd name="connsiteY39" fmla="*/ 496321 h 538305"/>
                <a:gd name="connsiteX40" fmla="*/ 17278 w 449768"/>
                <a:gd name="connsiteY40" fmla="*/ 310511 h 538305"/>
                <a:gd name="connsiteX41" fmla="*/ 1858 w 449768"/>
                <a:gd name="connsiteY41" fmla="*/ 289645 h 538305"/>
                <a:gd name="connsiteX42" fmla="*/ 162528 w 449768"/>
                <a:gd name="connsiteY42" fmla="*/ 186307 h 538305"/>
                <a:gd name="connsiteX43" fmla="*/ 193369 w 449768"/>
                <a:gd name="connsiteY43" fmla="*/ 165441 h 538305"/>
                <a:gd name="connsiteX44" fmla="*/ 312753 w 449768"/>
                <a:gd name="connsiteY44" fmla="*/ 51669 h 538305"/>
                <a:gd name="connsiteX45" fmla="*/ 400799 w 449768"/>
                <a:gd name="connsiteY45" fmla="*/ 9937 h 538305"/>
                <a:gd name="connsiteX46" fmla="*/ 426665 w 449768"/>
                <a:gd name="connsiteY46" fmla="*/ 4968 h 538305"/>
                <a:gd name="connsiteX47" fmla="*/ 437111 w 449768"/>
                <a:gd name="connsiteY47" fmla="*/ 0 h 53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</a:cxnLst>
              <a:rect l="l" t="t" r="r" b="b"/>
              <a:pathLst>
                <a:path w="449768" h="538305">
                  <a:moveTo>
                    <a:pt x="206367" y="423375"/>
                  </a:moveTo>
                  <a:cubicBezTo>
                    <a:pt x="209652" y="425297"/>
                    <a:pt x="211016" y="429140"/>
                    <a:pt x="208536" y="434347"/>
                  </a:cubicBezTo>
                  <a:cubicBezTo>
                    <a:pt x="198122" y="460136"/>
                    <a:pt x="172335" y="506754"/>
                    <a:pt x="136133" y="527584"/>
                  </a:cubicBezTo>
                  <a:cubicBezTo>
                    <a:pt x="125719" y="532543"/>
                    <a:pt x="115305" y="527584"/>
                    <a:pt x="120760" y="517169"/>
                  </a:cubicBezTo>
                  <a:cubicBezTo>
                    <a:pt x="130678" y="491380"/>
                    <a:pt x="151507" y="450217"/>
                    <a:pt x="192667" y="423933"/>
                  </a:cubicBezTo>
                  <a:cubicBezTo>
                    <a:pt x="197874" y="421453"/>
                    <a:pt x="203081" y="421453"/>
                    <a:pt x="206367" y="423375"/>
                  </a:cubicBezTo>
                  <a:close/>
                  <a:moveTo>
                    <a:pt x="158371" y="386315"/>
                  </a:moveTo>
                  <a:cubicBezTo>
                    <a:pt x="161532" y="388230"/>
                    <a:pt x="162771" y="392060"/>
                    <a:pt x="160292" y="397002"/>
                  </a:cubicBezTo>
                  <a:cubicBezTo>
                    <a:pt x="144924" y="433081"/>
                    <a:pt x="113693" y="500297"/>
                    <a:pt x="51725" y="536376"/>
                  </a:cubicBezTo>
                  <a:cubicBezTo>
                    <a:pt x="41315" y="541318"/>
                    <a:pt x="36357" y="536376"/>
                    <a:pt x="41315" y="525997"/>
                  </a:cubicBezTo>
                  <a:cubicBezTo>
                    <a:pt x="51725" y="489918"/>
                    <a:pt x="82957" y="422702"/>
                    <a:pt x="144924" y="387118"/>
                  </a:cubicBezTo>
                  <a:cubicBezTo>
                    <a:pt x="150130" y="384399"/>
                    <a:pt x="155211" y="384399"/>
                    <a:pt x="158371" y="386315"/>
                  </a:cubicBezTo>
                  <a:close/>
                  <a:moveTo>
                    <a:pt x="112005" y="349971"/>
                  </a:moveTo>
                  <a:cubicBezTo>
                    <a:pt x="115228" y="352562"/>
                    <a:pt x="116468" y="357744"/>
                    <a:pt x="113740" y="362927"/>
                  </a:cubicBezTo>
                  <a:cubicBezTo>
                    <a:pt x="103326" y="388591"/>
                    <a:pt x="77539" y="429556"/>
                    <a:pt x="41338" y="455221"/>
                  </a:cubicBezTo>
                  <a:cubicBezTo>
                    <a:pt x="25965" y="460157"/>
                    <a:pt x="21006" y="455221"/>
                    <a:pt x="25965" y="444857"/>
                  </a:cubicBezTo>
                  <a:cubicBezTo>
                    <a:pt x="36379" y="419192"/>
                    <a:pt x="57207" y="378227"/>
                    <a:pt x="98367" y="352562"/>
                  </a:cubicBezTo>
                  <a:cubicBezTo>
                    <a:pt x="103574" y="347380"/>
                    <a:pt x="108781" y="347380"/>
                    <a:pt x="112005" y="349971"/>
                  </a:cubicBezTo>
                  <a:close/>
                  <a:moveTo>
                    <a:pt x="287508" y="153269"/>
                  </a:moveTo>
                  <a:cubicBezTo>
                    <a:pt x="277809" y="153890"/>
                    <a:pt x="268730" y="157740"/>
                    <a:pt x="261020" y="165441"/>
                  </a:cubicBezTo>
                  <a:cubicBezTo>
                    <a:pt x="261020" y="170409"/>
                    <a:pt x="261020" y="170409"/>
                    <a:pt x="255548" y="175874"/>
                  </a:cubicBezTo>
                  <a:cubicBezTo>
                    <a:pt x="245600" y="196243"/>
                    <a:pt x="250574" y="222575"/>
                    <a:pt x="276441" y="232511"/>
                  </a:cubicBezTo>
                  <a:cubicBezTo>
                    <a:pt x="291861" y="242944"/>
                    <a:pt x="317727" y="242944"/>
                    <a:pt x="328174" y="227543"/>
                  </a:cubicBezTo>
                  <a:cubicBezTo>
                    <a:pt x="333645" y="222575"/>
                    <a:pt x="333645" y="222575"/>
                    <a:pt x="333645" y="217110"/>
                  </a:cubicBezTo>
                  <a:cubicBezTo>
                    <a:pt x="349066" y="196243"/>
                    <a:pt x="338620" y="170409"/>
                    <a:pt x="317727" y="160472"/>
                  </a:cubicBezTo>
                  <a:cubicBezTo>
                    <a:pt x="307530" y="155256"/>
                    <a:pt x="297208" y="152648"/>
                    <a:pt x="287508" y="153269"/>
                  </a:cubicBezTo>
                  <a:close/>
                  <a:moveTo>
                    <a:pt x="437111" y="0"/>
                  </a:moveTo>
                  <a:lnTo>
                    <a:pt x="442086" y="0"/>
                  </a:lnTo>
                  <a:cubicBezTo>
                    <a:pt x="447557" y="0"/>
                    <a:pt x="452532" y="0"/>
                    <a:pt x="447557" y="4968"/>
                  </a:cubicBezTo>
                  <a:lnTo>
                    <a:pt x="447557" y="9937"/>
                  </a:lnTo>
                  <a:cubicBezTo>
                    <a:pt x="452532" y="15402"/>
                    <a:pt x="447557" y="15402"/>
                    <a:pt x="447557" y="20370"/>
                  </a:cubicBezTo>
                  <a:cubicBezTo>
                    <a:pt x="447557" y="25835"/>
                    <a:pt x="447557" y="36268"/>
                    <a:pt x="447557" y="46204"/>
                  </a:cubicBezTo>
                  <a:cubicBezTo>
                    <a:pt x="447557" y="62102"/>
                    <a:pt x="447557" y="82472"/>
                    <a:pt x="442086" y="103338"/>
                  </a:cubicBezTo>
                  <a:cubicBezTo>
                    <a:pt x="442086" y="108306"/>
                    <a:pt x="442086" y="108306"/>
                    <a:pt x="442086" y="113771"/>
                  </a:cubicBezTo>
                  <a:cubicBezTo>
                    <a:pt x="437111" y="124205"/>
                    <a:pt x="437111" y="129173"/>
                    <a:pt x="437111" y="134141"/>
                  </a:cubicBezTo>
                  <a:cubicBezTo>
                    <a:pt x="431640" y="150039"/>
                    <a:pt x="426665" y="165441"/>
                    <a:pt x="421194" y="175874"/>
                  </a:cubicBezTo>
                  <a:cubicBezTo>
                    <a:pt x="406271" y="212141"/>
                    <a:pt x="385378" y="248409"/>
                    <a:pt x="354040" y="289645"/>
                  </a:cubicBezTo>
                  <a:cubicBezTo>
                    <a:pt x="349066" y="294613"/>
                    <a:pt x="344091" y="315479"/>
                    <a:pt x="344091" y="325913"/>
                  </a:cubicBezTo>
                  <a:cubicBezTo>
                    <a:pt x="354040" y="367148"/>
                    <a:pt x="359512" y="460053"/>
                    <a:pt x="276441" y="506754"/>
                  </a:cubicBezTo>
                  <a:cubicBezTo>
                    <a:pt x="265994" y="517187"/>
                    <a:pt x="255548" y="512219"/>
                    <a:pt x="261020" y="496321"/>
                  </a:cubicBezTo>
                  <a:cubicBezTo>
                    <a:pt x="261020" y="439684"/>
                    <a:pt x="240128" y="305046"/>
                    <a:pt x="17278" y="310511"/>
                  </a:cubicBezTo>
                  <a:cubicBezTo>
                    <a:pt x="1858" y="310511"/>
                    <a:pt x="-3117" y="300078"/>
                    <a:pt x="1858" y="289645"/>
                  </a:cubicBezTo>
                  <a:cubicBezTo>
                    <a:pt x="17278" y="253377"/>
                    <a:pt x="59062" y="180842"/>
                    <a:pt x="162528" y="186307"/>
                  </a:cubicBezTo>
                  <a:cubicBezTo>
                    <a:pt x="172975" y="186307"/>
                    <a:pt x="188395" y="175874"/>
                    <a:pt x="193369" y="165441"/>
                  </a:cubicBezTo>
                  <a:cubicBezTo>
                    <a:pt x="214261" y="139606"/>
                    <a:pt x="250574" y="87937"/>
                    <a:pt x="312753" y="51669"/>
                  </a:cubicBezTo>
                  <a:cubicBezTo>
                    <a:pt x="349066" y="25835"/>
                    <a:pt x="379907" y="15402"/>
                    <a:pt x="400799" y="9937"/>
                  </a:cubicBezTo>
                  <a:cubicBezTo>
                    <a:pt x="416219" y="9937"/>
                    <a:pt x="426665" y="9937"/>
                    <a:pt x="426665" y="4968"/>
                  </a:cubicBezTo>
                  <a:cubicBezTo>
                    <a:pt x="431640" y="4968"/>
                    <a:pt x="431640" y="0"/>
                    <a:pt x="437111" y="0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  <a:extLst/>
          </p:spPr>
          <p:txBody>
            <a:bodyPr anchor="ctr"/>
            <a:lstStyle/>
            <a:p>
              <a:pPr>
                <a:defRPr/>
              </a:pPr>
              <a:endParaRPr lang="en-US" sz="4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  <a:ea typeface="+mn-ea"/>
              </a:endParaRPr>
            </a:p>
          </p:txBody>
        </p:sp>
        <p:sp>
          <p:nvSpPr>
            <p:cNvPr id="93" name="TextBox 92">
              <a:extLst>
                <a:ext uri="{FF2B5EF4-FFF2-40B4-BE49-F238E27FC236}">
                  <a16:creationId xmlns="" xmlns:a16="http://schemas.microsoft.com/office/drawing/2014/main" id="{876D095C-2141-47AE-B3DB-9864AE9EB7FC}"/>
                </a:ext>
              </a:extLst>
            </p:cNvPr>
            <p:cNvSpPr txBox="1">
              <a:spLocks/>
            </p:cNvSpPr>
            <p:nvPr/>
          </p:nvSpPr>
          <p:spPr>
            <a:xfrm>
              <a:off x="512676" y="2583019"/>
              <a:ext cx="782090" cy="2527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ko-KR" altLang="en-US" sz="1200" b="1" spc="-30" dirty="0">
                  <a:solidFill>
                    <a:schemeClr val="bg1"/>
                  </a:solidFill>
                </a:rPr>
                <a:t>정보화</a:t>
              </a:r>
              <a:endParaRPr lang="en-US" altLang="ko-KR" sz="1200" b="1" spc="-30" dirty="0">
                <a:solidFill>
                  <a:schemeClr val="bg1"/>
                </a:solidFill>
              </a:endParaRPr>
            </a:p>
            <a:p>
              <a:pPr algn="ctr"/>
              <a:r>
                <a:rPr lang="ko-KR" altLang="en-US" sz="1200" b="1" spc="-30" dirty="0">
                  <a:solidFill>
                    <a:schemeClr val="bg1"/>
                  </a:solidFill>
                </a:rPr>
                <a:t>사업</a:t>
              </a:r>
              <a:endParaRPr lang="en-US" sz="1200" b="1" spc="-30" dirty="0">
                <a:solidFill>
                  <a:schemeClr val="bg1"/>
                </a:solidFill>
              </a:endParaRPr>
            </a:p>
          </p:txBody>
        </p:sp>
        <p:sp>
          <p:nvSpPr>
            <p:cNvPr id="94" name="Freeform 1092">
              <a:extLst>
                <a:ext uri="{FF2B5EF4-FFF2-40B4-BE49-F238E27FC236}">
                  <a16:creationId xmlns="" xmlns:a16="http://schemas.microsoft.com/office/drawing/2014/main" id="{BEBA74B4-DDE4-4DDE-96BC-C1AB23F56BE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926" y="5886212"/>
              <a:ext cx="823184" cy="1201404"/>
            </a:xfrm>
            <a:custGeom>
              <a:avLst/>
              <a:gdLst>
                <a:gd name="T0" fmla="*/ 481 w 481"/>
                <a:gd name="T1" fmla="*/ 0 h 702"/>
                <a:gd name="T2" fmla="*/ 458 w 481"/>
                <a:gd name="T3" fmla="*/ 114 h 702"/>
                <a:gd name="T4" fmla="*/ 458 w 481"/>
                <a:gd name="T5" fmla="*/ 521 h 702"/>
                <a:gd name="T6" fmla="*/ 434 w 481"/>
                <a:gd name="T7" fmla="*/ 568 h 702"/>
                <a:gd name="T8" fmla="*/ 262 w 481"/>
                <a:gd name="T9" fmla="*/ 688 h 702"/>
                <a:gd name="T10" fmla="*/ 196 w 481"/>
                <a:gd name="T11" fmla="*/ 688 h 702"/>
                <a:gd name="T12" fmla="*/ 24 w 481"/>
                <a:gd name="T13" fmla="*/ 568 h 702"/>
                <a:gd name="T14" fmla="*/ 0 w 481"/>
                <a:gd name="T15" fmla="*/ 521 h 702"/>
                <a:gd name="T16" fmla="*/ 0 w 481"/>
                <a:gd name="T17" fmla="*/ 114 h 702"/>
                <a:gd name="T18" fmla="*/ 46 w 481"/>
                <a:gd name="T19" fmla="*/ 0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1" h="702">
                  <a:moveTo>
                    <a:pt x="481" y="0"/>
                  </a:moveTo>
                  <a:cubicBezTo>
                    <a:pt x="458" y="0"/>
                    <a:pt x="458" y="114"/>
                    <a:pt x="458" y="114"/>
                  </a:cubicBezTo>
                  <a:cubicBezTo>
                    <a:pt x="458" y="521"/>
                    <a:pt x="458" y="521"/>
                    <a:pt x="458" y="521"/>
                  </a:cubicBezTo>
                  <a:cubicBezTo>
                    <a:pt x="458" y="540"/>
                    <a:pt x="449" y="557"/>
                    <a:pt x="434" y="568"/>
                  </a:cubicBezTo>
                  <a:cubicBezTo>
                    <a:pt x="262" y="688"/>
                    <a:pt x="262" y="688"/>
                    <a:pt x="262" y="688"/>
                  </a:cubicBezTo>
                  <a:cubicBezTo>
                    <a:pt x="242" y="702"/>
                    <a:pt x="216" y="702"/>
                    <a:pt x="196" y="688"/>
                  </a:cubicBezTo>
                  <a:cubicBezTo>
                    <a:pt x="24" y="568"/>
                    <a:pt x="24" y="568"/>
                    <a:pt x="24" y="568"/>
                  </a:cubicBezTo>
                  <a:cubicBezTo>
                    <a:pt x="9" y="557"/>
                    <a:pt x="0" y="540"/>
                    <a:pt x="0" y="52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0"/>
                    <a:pt x="46" y="0"/>
                  </a:cubicBezTo>
                </a:path>
              </a:pathLst>
            </a:custGeom>
            <a:solidFill>
              <a:schemeClr val="bg2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5" name="Freeform 1093">
              <a:extLst>
                <a:ext uri="{FF2B5EF4-FFF2-40B4-BE49-F238E27FC236}">
                  <a16:creationId xmlns="" xmlns:a16="http://schemas.microsoft.com/office/drawing/2014/main" id="{B3E43B6C-5FEA-4680-94FF-4F5CF99D63A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564" y="5886212"/>
              <a:ext cx="940416" cy="1162042"/>
            </a:xfrm>
            <a:custGeom>
              <a:avLst/>
              <a:gdLst>
                <a:gd name="T0" fmla="*/ 550 w 550"/>
                <a:gd name="T1" fmla="*/ 91 h 679"/>
                <a:gd name="T2" fmla="*/ 458 w 550"/>
                <a:gd name="T3" fmla="*/ 91 h 679"/>
                <a:gd name="T4" fmla="*/ 458 w 550"/>
                <a:gd name="T5" fmla="*/ 91 h 679"/>
                <a:gd name="T6" fmla="*/ 458 w 550"/>
                <a:gd name="T7" fmla="*/ 498 h 679"/>
                <a:gd name="T8" fmla="*/ 434 w 550"/>
                <a:gd name="T9" fmla="*/ 545 h 679"/>
                <a:gd name="T10" fmla="*/ 262 w 550"/>
                <a:gd name="T11" fmla="*/ 665 h 679"/>
                <a:gd name="T12" fmla="*/ 196 w 550"/>
                <a:gd name="T13" fmla="*/ 665 h 679"/>
                <a:gd name="T14" fmla="*/ 25 w 550"/>
                <a:gd name="T15" fmla="*/ 545 h 679"/>
                <a:gd name="T16" fmla="*/ 0 w 550"/>
                <a:gd name="T17" fmla="*/ 498 h 679"/>
                <a:gd name="T18" fmla="*/ 0 w 550"/>
                <a:gd name="T19" fmla="*/ 91 h 679"/>
                <a:gd name="T20" fmla="*/ 46 w 550"/>
                <a:gd name="T21" fmla="*/ 0 h 679"/>
                <a:gd name="T22" fmla="*/ 504 w 550"/>
                <a:gd name="T23" fmla="*/ 0 h 679"/>
                <a:gd name="T24" fmla="*/ 550 w 550"/>
                <a:gd name="T25" fmla="*/ 91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0" h="679">
                  <a:moveTo>
                    <a:pt x="550" y="91"/>
                  </a:moveTo>
                  <a:cubicBezTo>
                    <a:pt x="458" y="91"/>
                    <a:pt x="458" y="91"/>
                    <a:pt x="458" y="91"/>
                  </a:cubicBezTo>
                  <a:cubicBezTo>
                    <a:pt x="458" y="91"/>
                    <a:pt x="458" y="91"/>
                    <a:pt x="458" y="91"/>
                  </a:cubicBezTo>
                  <a:cubicBezTo>
                    <a:pt x="458" y="498"/>
                    <a:pt x="458" y="498"/>
                    <a:pt x="458" y="498"/>
                  </a:cubicBezTo>
                  <a:cubicBezTo>
                    <a:pt x="458" y="517"/>
                    <a:pt x="449" y="534"/>
                    <a:pt x="434" y="545"/>
                  </a:cubicBezTo>
                  <a:cubicBezTo>
                    <a:pt x="262" y="665"/>
                    <a:pt x="262" y="665"/>
                    <a:pt x="262" y="665"/>
                  </a:cubicBezTo>
                  <a:cubicBezTo>
                    <a:pt x="242" y="679"/>
                    <a:pt x="216" y="679"/>
                    <a:pt x="196" y="665"/>
                  </a:cubicBezTo>
                  <a:cubicBezTo>
                    <a:pt x="25" y="545"/>
                    <a:pt x="25" y="545"/>
                    <a:pt x="25" y="545"/>
                  </a:cubicBezTo>
                  <a:cubicBezTo>
                    <a:pt x="9" y="534"/>
                    <a:pt x="0" y="517"/>
                    <a:pt x="0" y="49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0"/>
                    <a:pt x="46" y="0"/>
                  </a:cubicBezTo>
                  <a:cubicBezTo>
                    <a:pt x="504" y="0"/>
                    <a:pt x="504" y="0"/>
                    <a:pt x="504" y="0"/>
                  </a:cubicBezTo>
                  <a:cubicBezTo>
                    <a:pt x="550" y="0"/>
                    <a:pt x="550" y="91"/>
                    <a:pt x="550" y="9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6" name="Freeform 1095">
              <a:extLst>
                <a:ext uri="{FF2B5EF4-FFF2-40B4-BE49-F238E27FC236}">
                  <a16:creationId xmlns="" xmlns:a16="http://schemas.microsoft.com/office/drawing/2014/main" id="{39A7A1D8-C439-477F-9249-AD5B9ED7FB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978" y="6901074"/>
              <a:ext cx="88993" cy="42785"/>
            </a:xfrm>
            <a:custGeom>
              <a:avLst/>
              <a:gdLst>
                <a:gd name="T0" fmla="*/ 26 w 52"/>
                <a:gd name="T1" fmla="*/ 25 h 25"/>
                <a:gd name="T2" fmla="*/ 3 w 52"/>
                <a:gd name="T3" fmla="*/ 9 h 25"/>
                <a:gd name="T4" fmla="*/ 2 w 52"/>
                <a:gd name="T5" fmla="*/ 2 h 25"/>
                <a:gd name="T6" fmla="*/ 9 w 52"/>
                <a:gd name="T7" fmla="*/ 1 h 25"/>
                <a:gd name="T8" fmla="*/ 26 w 52"/>
                <a:gd name="T9" fmla="*/ 14 h 25"/>
                <a:gd name="T10" fmla="*/ 44 w 52"/>
                <a:gd name="T11" fmla="*/ 1 h 25"/>
                <a:gd name="T12" fmla="*/ 51 w 52"/>
                <a:gd name="T13" fmla="*/ 2 h 25"/>
                <a:gd name="T14" fmla="*/ 49 w 52"/>
                <a:gd name="T15" fmla="*/ 9 h 25"/>
                <a:gd name="T16" fmla="*/ 26 w 52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25">
                  <a:moveTo>
                    <a:pt x="26" y="25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5"/>
                    <a:pt x="2" y="2"/>
                  </a:cubicBezTo>
                  <a:cubicBezTo>
                    <a:pt x="3" y="0"/>
                    <a:pt x="6" y="0"/>
                    <a:pt x="9" y="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6" y="0"/>
                    <a:pt x="49" y="0"/>
                    <a:pt x="51" y="2"/>
                  </a:cubicBezTo>
                  <a:cubicBezTo>
                    <a:pt x="52" y="5"/>
                    <a:pt x="52" y="8"/>
                    <a:pt x="49" y="9"/>
                  </a:cubicBezTo>
                  <a:lnTo>
                    <a:pt x="26" y="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7" name="Oval 1108">
              <a:extLst>
                <a:ext uri="{FF2B5EF4-FFF2-40B4-BE49-F238E27FC236}">
                  <a16:creationId xmlns="" xmlns:a16="http://schemas.microsoft.com/office/drawing/2014/main" id="{9E8942E7-9B77-4EAD-97DE-5B0AF78AA6C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6817" y="5691113"/>
              <a:ext cx="386777" cy="388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8" name="Freeform 1109">
              <a:extLst>
                <a:ext uri="{FF2B5EF4-FFF2-40B4-BE49-F238E27FC236}">
                  <a16:creationId xmlns="" xmlns:a16="http://schemas.microsoft.com/office/drawing/2014/main" id="{C65F6725-6799-4ADF-A04D-F32789B22B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972" y="5684267"/>
              <a:ext cx="400468" cy="402179"/>
            </a:xfrm>
            <a:custGeom>
              <a:avLst/>
              <a:gdLst>
                <a:gd name="T0" fmla="*/ 117 w 234"/>
                <a:gd name="T1" fmla="*/ 235 h 235"/>
                <a:gd name="T2" fmla="*/ 0 w 234"/>
                <a:gd name="T3" fmla="*/ 118 h 235"/>
                <a:gd name="T4" fmla="*/ 117 w 234"/>
                <a:gd name="T5" fmla="*/ 0 h 235"/>
                <a:gd name="T6" fmla="*/ 234 w 234"/>
                <a:gd name="T7" fmla="*/ 118 h 235"/>
                <a:gd name="T8" fmla="*/ 117 w 234"/>
                <a:gd name="T9" fmla="*/ 235 h 235"/>
                <a:gd name="T10" fmla="*/ 117 w 234"/>
                <a:gd name="T11" fmla="*/ 8 h 235"/>
                <a:gd name="T12" fmla="*/ 8 w 234"/>
                <a:gd name="T13" fmla="*/ 118 h 235"/>
                <a:gd name="T14" fmla="*/ 117 w 234"/>
                <a:gd name="T15" fmla="*/ 227 h 235"/>
                <a:gd name="T16" fmla="*/ 226 w 234"/>
                <a:gd name="T17" fmla="*/ 118 h 235"/>
                <a:gd name="T18" fmla="*/ 117 w 234"/>
                <a:gd name="T19" fmla="*/ 8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4" h="235">
                  <a:moveTo>
                    <a:pt x="117" y="235"/>
                  </a:moveTo>
                  <a:cubicBezTo>
                    <a:pt x="52" y="235"/>
                    <a:pt x="0" y="182"/>
                    <a:pt x="0" y="118"/>
                  </a:cubicBezTo>
                  <a:cubicBezTo>
                    <a:pt x="0" y="53"/>
                    <a:pt x="52" y="0"/>
                    <a:pt x="117" y="0"/>
                  </a:cubicBezTo>
                  <a:cubicBezTo>
                    <a:pt x="182" y="0"/>
                    <a:pt x="234" y="53"/>
                    <a:pt x="234" y="118"/>
                  </a:cubicBezTo>
                  <a:cubicBezTo>
                    <a:pt x="234" y="182"/>
                    <a:pt x="182" y="235"/>
                    <a:pt x="117" y="235"/>
                  </a:cubicBezTo>
                  <a:close/>
                  <a:moveTo>
                    <a:pt x="117" y="8"/>
                  </a:moveTo>
                  <a:cubicBezTo>
                    <a:pt x="57" y="8"/>
                    <a:pt x="8" y="57"/>
                    <a:pt x="8" y="118"/>
                  </a:cubicBezTo>
                  <a:cubicBezTo>
                    <a:pt x="8" y="178"/>
                    <a:pt x="57" y="227"/>
                    <a:pt x="117" y="227"/>
                  </a:cubicBezTo>
                  <a:cubicBezTo>
                    <a:pt x="177" y="227"/>
                    <a:pt x="226" y="178"/>
                    <a:pt x="226" y="118"/>
                  </a:cubicBezTo>
                  <a:cubicBezTo>
                    <a:pt x="226" y="57"/>
                    <a:pt x="177" y="8"/>
                    <a:pt x="117" y="8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99" name="Freeform 1120">
              <a:extLst>
                <a:ext uri="{FF2B5EF4-FFF2-40B4-BE49-F238E27FC236}">
                  <a16:creationId xmlns="" xmlns:a16="http://schemas.microsoft.com/office/drawing/2014/main" id="{DF831628-4CA0-47F4-994F-DD411F4C8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5886212"/>
              <a:ext cx="156594" cy="155738"/>
            </a:xfrm>
            <a:custGeom>
              <a:avLst/>
              <a:gdLst>
                <a:gd name="T0" fmla="*/ 0 w 92"/>
                <a:gd name="T1" fmla="*/ 91 h 91"/>
                <a:gd name="T2" fmla="*/ 46 w 92"/>
                <a:gd name="T3" fmla="*/ 0 h 91"/>
                <a:gd name="T4" fmla="*/ 92 w 92"/>
                <a:gd name="T5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" h="91">
                  <a:moveTo>
                    <a:pt x="0" y="91"/>
                  </a:moveTo>
                  <a:cubicBezTo>
                    <a:pt x="0" y="91"/>
                    <a:pt x="0" y="0"/>
                    <a:pt x="46" y="0"/>
                  </a:cubicBezTo>
                  <a:cubicBezTo>
                    <a:pt x="92" y="0"/>
                    <a:pt x="92" y="91"/>
                    <a:pt x="92" y="91"/>
                  </a:cubicBezTo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0" name="Freeform 1128">
              <a:extLst>
                <a:ext uri="{FF2B5EF4-FFF2-40B4-BE49-F238E27FC236}">
                  <a16:creationId xmlns="" xmlns:a16="http://schemas.microsoft.com/office/drawing/2014/main" id="{F2BE3382-C362-4221-88EB-0F22834C07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5886212"/>
              <a:ext cx="77013" cy="155738"/>
            </a:xfrm>
            <a:custGeom>
              <a:avLst/>
              <a:gdLst>
                <a:gd name="T0" fmla="*/ 45 w 45"/>
                <a:gd name="T1" fmla="*/ 0 h 91"/>
                <a:gd name="T2" fmla="*/ 24 w 45"/>
                <a:gd name="T3" fmla="*/ 91 h 91"/>
                <a:gd name="T4" fmla="*/ 0 w 45"/>
                <a:gd name="T5" fmla="*/ 91 h 91"/>
                <a:gd name="T6" fmla="*/ 45 w 45"/>
                <a:gd name="T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91">
                  <a:moveTo>
                    <a:pt x="45" y="0"/>
                  </a:moveTo>
                  <a:cubicBezTo>
                    <a:pt x="30" y="2"/>
                    <a:pt x="25" y="58"/>
                    <a:pt x="24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1"/>
                    <a:pt x="45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1" name="Freeform 1132">
              <a:extLst>
                <a:ext uri="{FF2B5EF4-FFF2-40B4-BE49-F238E27FC236}">
                  <a16:creationId xmlns="" xmlns:a16="http://schemas.microsoft.com/office/drawing/2014/main" id="{1B87BD17-165E-4441-8281-20662C25E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5886212"/>
              <a:ext cx="77013" cy="155738"/>
            </a:xfrm>
            <a:custGeom>
              <a:avLst/>
              <a:gdLst>
                <a:gd name="T0" fmla="*/ 45 w 45"/>
                <a:gd name="T1" fmla="*/ 0 h 91"/>
                <a:gd name="T2" fmla="*/ 24 w 45"/>
                <a:gd name="T3" fmla="*/ 91 h 91"/>
                <a:gd name="T4" fmla="*/ 0 w 45"/>
                <a:gd name="T5" fmla="*/ 91 h 91"/>
                <a:gd name="T6" fmla="*/ 45 w 45"/>
                <a:gd name="T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91">
                  <a:moveTo>
                    <a:pt x="45" y="0"/>
                  </a:moveTo>
                  <a:cubicBezTo>
                    <a:pt x="30" y="2"/>
                    <a:pt x="25" y="58"/>
                    <a:pt x="24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1"/>
                    <a:pt x="45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2" name="TextBox 101">
              <a:extLst>
                <a:ext uri="{FF2B5EF4-FFF2-40B4-BE49-F238E27FC236}">
                  <a16:creationId xmlns="" xmlns:a16="http://schemas.microsoft.com/office/drawing/2014/main" id="{619992A4-9247-4378-AC1A-D6F4ADE90422}"/>
                </a:ext>
              </a:extLst>
            </p:cNvPr>
            <p:cNvSpPr txBox="1">
              <a:spLocks/>
            </p:cNvSpPr>
            <p:nvPr/>
          </p:nvSpPr>
          <p:spPr>
            <a:xfrm>
              <a:off x="512676" y="6215961"/>
              <a:ext cx="782090" cy="2527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en-US" altLang="ko-KR" sz="1000" b="1" spc="-30" dirty="0">
                  <a:solidFill>
                    <a:schemeClr val="bg1"/>
                  </a:solidFill>
                  <a:latin typeface="+mn-ea"/>
                </a:rPr>
                <a:t>BI/Portal </a:t>
              </a:r>
              <a:r>
                <a:rPr lang="ko-KR" altLang="en-US" sz="1000" b="1" spc="-30" dirty="0">
                  <a:solidFill>
                    <a:schemeClr val="bg1"/>
                  </a:solidFill>
                  <a:latin typeface="+mn-ea"/>
                </a:rPr>
                <a:t>등 솔루션</a:t>
              </a:r>
              <a:br>
                <a:rPr lang="ko-KR" altLang="en-US" sz="1000" b="1" spc="-30" dirty="0">
                  <a:solidFill>
                    <a:schemeClr val="bg1"/>
                  </a:solidFill>
                  <a:latin typeface="+mn-ea"/>
                </a:rPr>
              </a:br>
              <a:r>
                <a:rPr lang="ko-KR" altLang="en-US" sz="1000" b="1" spc="-30" dirty="0">
                  <a:solidFill>
                    <a:schemeClr val="bg1"/>
                  </a:solidFill>
                  <a:latin typeface="+mn-ea"/>
                </a:rPr>
                <a:t>기반 구축</a:t>
              </a:r>
              <a:endParaRPr lang="en-US" sz="1000" b="1" spc="-3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03" name="AutoShape 111">
              <a:extLst>
                <a:ext uri="{FF2B5EF4-FFF2-40B4-BE49-F238E27FC236}">
                  <a16:creationId xmlns="" xmlns:a16="http://schemas.microsoft.com/office/drawing/2014/main" id="{23B81194-132A-4E5C-8E69-1C063B0B53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911" y="5765126"/>
              <a:ext cx="248637" cy="233037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49" y="16562"/>
                  </a:moveTo>
                  <a:cubicBezTo>
                    <a:pt x="20249" y="16959"/>
                    <a:pt x="19946" y="17282"/>
                    <a:pt x="19575" y="17282"/>
                  </a:cubicBezTo>
                  <a:lnTo>
                    <a:pt x="13499" y="17282"/>
                  </a:lnTo>
                  <a:lnTo>
                    <a:pt x="8099" y="17282"/>
                  </a:lnTo>
                  <a:lnTo>
                    <a:pt x="2024" y="17282"/>
                  </a:lnTo>
                  <a:cubicBezTo>
                    <a:pt x="1651" y="17282"/>
                    <a:pt x="1349" y="16959"/>
                    <a:pt x="1349" y="16562"/>
                  </a:cubicBezTo>
                  <a:lnTo>
                    <a:pt x="1349" y="2160"/>
                  </a:lnTo>
                  <a:cubicBezTo>
                    <a:pt x="1349" y="1762"/>
                    <a:pt x="1651" y="1440"/>
                    <a:pt x="2024" y="1440"/>
                  </a:cubicBezTo>
                  <a:lnTo>
                    <a:pt x="19575" y="1440"/>
                  </a:lnTo>
                  <a:cubicBezTo>
                    <a:pt x="19946" y="1440"/>
                    <a:pt x="20249" y="1762"/>
                    <a:pt x="20249" y="2160"/>
                  </a:cubicBezTo>
                  <a:cubicBezTo>
                    <a:pt x="20249" y="2160"/>
                    <a:pt x="20249" y="16562"/>
                    <a:pt x="20249" y="16562"/>
                  </a:cubicBezTo>
                  <a:close/>
                  <a:moveTo>
                    <a:pt x="19575" y="0"/>
                  </a:moveTo>
                  <a:lnTo>
                    <a:pt x="2024" y="0"/>
                  </a:lnTo>
                  <a:cubicBezTo>
                    <a:pt x="905" y="0"/>
                    <a:pt x="0" y="966"/>
                    <a:pt x="0" y="2160"/>
                  </a:cubicBezTo>
                  <a:lnTo>
                    <a:pt x="0" y="16562"/>
                  </a:lnTo>
                  <a:cubicBezTo>
                    <a:pt x="0" y="17753"/>
                    <a:pt x="903" y="18718"/>
                    <a:pt x="2018" y="18721"/>
                  </a:cubicBezTo>
                  <a:lnTo>
                    <a:pt x="8774" y="18721"/>
                  </a:lnTo>
                  <a:lnTo>
                    <a:pt x="8774" y="19597"/>
                  </a:lnTo>
                  <a:lnTo>
                    <a:pt x="4561" y="20181"/>
                  </a:lnTo>
                  <a:cubicBezTo>
                    <a:pt x="4260" y="20262"/>
                    <a:pt x="4049" y="20549"/>
                    <a:pt x="4049" y="20879"/>
                  </a:cubicBezTo>
                  <a:cubicBezTo>
                    <a:pt x="4049" y="21277"/>
                    <a:pt x="4351" y="21599"/>
                    <a:pt x="4724" y="21599"/>
                  </a:cubicBezTo>
                  <a:lnTo>
                    <a:pt x="16874" y="21599"/>
                  </a:lnTo>
                  <a:cubicBezTo>
                    <a:pt x="17248" y="21599"/>
                    <a:pt x="17549" y="21277"/>
                    <a:pt x="17549" y="20879"/>
                  </a:cubicBezTo>
                  <a:cubicBezTo>
                    <a:pt x="17549" y="20549"/>
                    <a:pt x="17339" y="20262"/>
                    <a:pt x="17038" y="20181"/>
                  </a:cubicBezTo>
                  <a:lnTo>
                    <a:pt x="12824" y="19597"/>
                  </a:lnTo>
                  <a:lnTo>
                    <a:pt x="12824" y="18721"/>
                  </a:lnTo>
                  <a:lnTo>
                    <a:pt x="19581" y="18721"/>
                  </a:lnTo>
                  <a:cubicBezTo>
                    <a:pt x="20696" y="18718"/>
                    <a:pt x="21600" y="17753"/>
                    <a:pt x="21600" y="16562"/>
                  </a:cubicBezTo>
                  <a:lnTo>
                    <a:pt x="21600" y="2160"/>
                  </a:lnTo>
                  <a:cubicBezTo>
                    <a:pt x="21600" y="966"/>
                    <a:pt x="20692" y="0"/>
                    <a:pt x="19575" y="0"/>
                  </a:cubicBez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  <a:effectLst/>
            <a:extLst/>
          </p:spPr>
          <p:txBody>
            <a:bodyPr lIns="19050" tIns="19050" rIns="19050" bIns="19050" anchor="ctr"/>
            <a:lstStyle/>
            <a:p>
              <a:pPr algn="ctr" defTabSz="228600">
                <a:defRPr/>
              </a:pPr>
              <a:endParaRPr lang="en-US" sz="2400" spc="-3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+mn-ea"/>
                <a:ea typeface="+mn-ea"/>
                <a:sym typeface="Gill Sans" charset="0"/>
              </a:endParaRPr>
            </a:p>
          </p:txBody>
        </p:sp>
        <p:sp>
          <p:nvSpPr>
            <p:cNvPr id="104" name="Freeform 1092">
              <a:extLst>
                <a:ext uri="{FF2B5EF4-FFF2-40B4-BE49-F238E27FC236}">
                  <a16:creationId xmlns="" xmlns:a16="http://schemas.microsoft.com/office/drawing/2014/main" id="{9D496820-E2F2-4966-89DB-E15BD4D4F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926" y="7429896"/>
              <a:ext cx="823184" cy="1201404"/>
            </a:xfrm>
            <a:custGeom>
              <a:avLst/>
              <a:gdLst>
                <a:gd name="T0" fmla="*/ 481 w 481"/>
                <a:gd name="T1" fmla="*/ 0 h 702"/>
                <a:gd name="T2" fmla="*/ 458 w 481"/>
                <a:gd name="T3" fmla="*/ 114 h 702"/>
                <a:gd name="T4" fmla="*/ 458 w 481"/>
                <a:gd name="T5" fmla="*/ 521 h 702"/>
                <a:gd name="T6" fmla="*/ 434 w 481"/>
                <a:gd name="T7" fmla="*/ 568 h 702"/>
                <a:gd name="T8" fmla="*/ 262 w 481"/>
                <a:gd name="T9" fmla="*/ 688 h 702"/>
                <a:gd name="T10" fmla="*/ 196 w 481"/>
                <a:gd name="T11" fmla="*/ 688 h 702"/>
                <a:gd name="T12" fmla="*/ 24 w 481"/>
                <a:gd name="T13" fmla="*/ 568 h 702"/>
                <a:gd name="T14" fmla="*/ 0 w 481"/>
                <a:gd name="T15" fmla="*/ 521 h 702"/>
                <a:gd name="T16" fmla="*/ 0 w 481"/>
                <a:gd name="T17" fmla="*/ 114 h 702"/>
                <a:gd name="T18" fmla="*/ 46 w 481"/>
                <a:gd name="T19" fmla="*/ 0 h 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81" h="702">
                  <a:moveTo>
                    <a:pt x="481" y="0"/>
                  </a:moveTo>
                  <a:cubicBezTo>
                    <a:pt x="458" y="0"/>
                    <a:pt x="458" y="114"/>
                    <a:pt x="458" y="114"/>
                  </a:cubicBezTo>
                  <a:cubicBezTo>
                    <a:pt x="458" y="521"/>
                    <a:pt x="458" y="521"/>
                    <a:pt x="458" y="521"/>
                  </a:cubicBezTo>
                  <a:cubicBezTo>
                    <a:pt x="458" y="540"/>
                    <a:pt x="449" y="557"/>
                    <a:pt x="434" y="568"/>
                  </a:cubicBezTo>
                  <a:cubicBezTo>
                    <a:pt x="262" y="688"/>
                    <a:pt x="262" y="688"/>
                    <a:pt x="262" y="688"/>
                  </a:cubicBezTo>
                  <a:cubicBezTo>
                    <a:pt x="242" y="702"/>
                    <a:pt x="216" y="702"/>
                    <a:pt x="196" y="688"/>
                  </a:cubicBezTo>
                  <a:cubicBezTo>
                    <a:pt x="24" y="568"/>
                    <a:pt x="24" y="568"/>
                    <a:pt x="24" y="568"/>
                  </a:cubicBezTo>
                  <a:cubicBezTo>
                    <a:pt x="9" y="557"/>
                    <a:pt x="0" y="540"/>
                    <a:pt x="0" y="521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114"/>
                    <a:pt x="0" y="0"/>
                    <a:pt x="46" y="0"/>
                  </a:cubicBezTo>
                </a:path>
              </a:pathLst>
            </a:custGeom>
            <a:solidFill>
              <a:schemeClr val="bg2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5" name="Freeform 1093">
              <a:extLst>
                <a:ext uri="{FF2B5EF4-FFF2-40B4-BE49-F238E27FC236}">
                  <a16:creationId xmlns="" xmlns:a16="http://schemas.microsoft.com/office/drawing/2014/main" id="{53E33567-15F9-4019-8471-9F231B8293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18564" y="7429896"/>
              <a:ext cx="940416" cy="1162042"/>
            </a:xfrm>
            <a:custGeom>
              <a:avLst/>
              <a:gdLst>
                <a:gd name="T0" fmla="*/ 550 w 550"/>
                <a:gd name="T1" fmla="*/ 91 h 679"/>
                <a:gd name="T2" fmla="*/ 458 w 550"/>
                <a:gd name="T3" fmla="*/ 91 h 679"/>
                <a:gd name="T4" fmla="*/ 458 w 550"/>
                <a:gd name="T5" fmla="*/ 91 h 679"/>
                <a:gd name="T6" fmla="*/ 458 w 550"/>
                <a:gd name="T7" fmla="*/ 498 h 679"/>
                <a:gd name="T8" fmla="*/ 434 w 550"/>
                <a:gd name="T9" fmla="*/ 545 h 679"/>
                <a:gd name="T10" fmla="*/ 262 w 550"/>
                <a:gd name="T11" fmla="*/ 665 h 679"/>
                <a:gd name="T12" fmla="*/ 196 w 550"/>
                <a:gd name="T13" fmla="*/ 665 h 679"/>
                <a:gd name="T14" fmla="*/ 25 w 550"/>
                <a:gd name="T15" fmla="*/ 545 h 679"/>
                <a:gd name="T16" fmla="*/ 0 w 550"/>
                <a:gd name="T17" fmla="*/ 498 h 679"/>
                <a:gd name="T18" fmla="*/ 0 w 550"/>
                <a:gd name="T19" fmla="*/ 91 h 679"/>
                <a:gd name="T20" fmla="*/ 46 w 550"/>
                <a:gd name="T21" fmla="*/ 0 h 679"/>
                <a:gd name="T22" fmla="*/ 504 w 550"/>
                <a:gd name="T23" fmla="*/ 0 h 679"/>
                <a:gd name="T24" fmla="*/ 550 w 550"/>
                <a:gd name="T25" fmla="*/ 91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0" h="679">
                  <a:moveTo>
                    <a:pt x="550" y="91"/>
                  </a:moveTo>
                  <a:cubicBezTo>
                    <a:pt x="458" y="91"/>
                    <a:pt x="458" y="91"/>
                    <a:pt x="458" y="91"/>
                  </a:cubicBezTo>
                  <a:cubicBezTo>
                    <a:pt x="458" y="91"/>
                    <a:pt x="458" y="91"/>
                    <a:pt x="458" y="91"/>
                  </a:cubicBezTo>
                  <a:cubicBezTo>
                    <a:pt x="458" y="498"/>
                    <a:pt x="458" y="498"/>
                    <a:pt x="458" y="498"/>
                  </a:cubicBezTo>
                  <a:cubicBezTo>
                    <a:pt x="458" y="517"/>
                    <a:pt x="449" y="534"/>
                    <a:pt x="434" y="545"/>
                  </a:cubicBezTo>
                  <a:cubicBezTo>
                    <a:pt x="262" y="665"/>
                    <a:pt x="262" y="665"/>
                    <a:pt x="262" y="665"/>
                  </a:cubicBezTo>
                  <a:cubicBezTo>
                    <a:pt x="242" y="679"/>
                    <a:pt x="216" y="679"/>
                    <a:pt x="196" y="665"/>
                  </a:cubicBezTo>
                  <a:cubicBezTo>
                    <a:pt x="25" y="545"/>
                    <a:pt x="25" y="545"/>
                    <a:pt x="25" y="545"/>
                  </a:cubicBezTo>
                  <a:cubicBezTo>
                    <a:pt x="9" y="534"/>
                    <a:pt x="0" y="517"/>
                    <a:pt x="0" y="498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0"/>
                    <a:pt x="46" y="0"/>
                  </a:cubicBezTo>
                  <a:cubicBezTo>
                    <a:pt x="504" y="0"/>
                    <a:pt x="504" y="0"/>
                    <a:pt x="504" y="0"/>
                  </a:cubicBezTo>
                  <a:cubicBezTo>
                    <a:pt x="550" y="0"/>
                    <a:pt x="550" y="91"/>
                    <a:pt x="550" y="91"/>
                  </a:cubicBezTo>
                  <a:close/>
                </a:path>
              </a:pathLst>
            </a:custGeom>
            <a:solidFill>
              <a:srgbClr val="0070C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6" name="Freeform 1095">
              <a:extLst>
                <a:ext uri="{FF2B5EF4-FFF2-40B4-BE49-F238E27FC236}">
                  <a16:creationId xmlns="" xmlns:a16="http://schemas.microsoft.com/office/drawing/2014/main" id="{4833C1D5-585C-45D7-A2B5-716379746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5978" y="8444758"/>
              <a:ext cx="88993" cy="42785"/>
            </a:xfrm>
            <a:custGeom>
              <a:avLst/>
              <a:gdLst>
                <a:gd name="T0" fmla="*/ 26 w 52"/>
                <a:gd name="T1" fmla="*/ 25 h 25"/>
                <a:gd name="T2" fmla="*/ 3 w 52"/>
                <a:gd name="T3" fmla="*/ 9 h 25"/>
                <a:gd name="T4" fmla="*/ 2 w 52"/>
                <a:gd name="T5" fmla="*/ 2 h 25"/>
                <a:gd name="T6" fmla="*/ 9 w 52"/>
                <a:gd name="T7" fmla="*/ 1 h 25"/>
                <a:gd name="T8" fmla="*/ 26 w 52"/>
                <a:gd name="T9" fmla="*/ 14 h 25"/>
                <a:gd name="T10" fmla="*/ 44 w 52"/>
                <a:gd name="T11" fmla="*/ 1 h 25"/>
                <a:gd name="T12" fmla="*/ 51 w 52"/>
                <a:gd name="T13" fmla="*/ 2 h 25"/>
                <a:gd name="T14" fmla="*/ 49 w 52"/>
                <a:gd name="T15" fmla="*/ 9 h 25"/>
                <a:gd name="T16" fmla="*/ 26 w 52"/>
                <a:gd name="T17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25">
                  <a:moveTo>
                    <a:pt x="26" y="25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1" y="8"/>
                    <a:pt x="0" y="5"/>
                    <a:pt x="2" y="2"/>
                  </a:cubicBezTo>
                  <a:cubicBezTo>
                    <a:pt x="3" y="0"/>
                    <a:pt x="6" y="0"/>
                    <a:pt x="9" y="1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44" y="1"/>
                    <a:pt x="44" y="1"/>
                    <a:pt x="44" y="1"/>
                  </a:cubicBezTo>
                  <a:cubicBezTo>
                    <a:pt x="46" y="0"/>
                    <a:pt x="49" y="0"/>
                    <a:pt x="51" y="2"/>
                  </a:cubicBezTo>
                  <a:cubicBezTo>
                    <a:pt x="52" y="5"/>
                    <a:pt x="52" y="8"/>
                    <a:pt x="49" y="9"/>
                  </a:cubicBezTo>
                  <a:lnTo>
                    <a:pt x="26" y="2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7" name="Oval 1108">
              <a:extLst>
                <a:ext uri="{FF2B5EF4-FFF2-40B4-BE49-F238E27FC236}">
                  <a16:creationId xmlns="" xmlns:a16="http://schemas.microsoft.com/office/drawing/2014/main" id="{0C049A1C-0FA4-49C5-BF17-8BCD197559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6817" y="7234797"/>
              <a:ext cx="386777" cy="38848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8" name="Freeform 1109">
              <a:extLst>
                <a:ext uri="{FF2B5EF4-FFF2-40B4-BE49-F238E27FC236}">
                  <a16:creationId xmlns="" xmlns:a16="http://schemas.microsoft.com/office/drawing/2014/main" id="{8970ACF3-5B87-4F4F-A275-035B7E086A2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972" y="7227951"/>
              <a:ext cx="400468" cy="402179"/>
            </a:xfrm>
            <a:custGeom>
              <a:avLst/>
              <a:gdLst>
                <a:gd name="T0" fmla="*/ 117 w 234"/>
                <a:gd name="T1" fmla="*/ 235 h 235"/>
                <a:gd name="T2" fmla="*/ 0 w 234"/>
                <a:gd name="T3" fmla="*/ 118 h 235"/>
                <a:gd name="T4" fmla="*/ 117 w 234"/>
                <a:gd name="T5" fmla="*/ 0 h 235"/>
                <a:gd name="T6" fmla="*/ 234 w 234"/>
                <a:gd name="T7" fmla="*/ 118 h 235"/>
                <a:gd name="T8" fmla="*/ 117 w 234"/>
                <a:gd name="T9" fmla="*/ 235 h 235"/>
                <a:gd name="T10" fmla="*/ 117 w 234"/>
                <a:gd name="T11" fmla="*/ 8 h 235"/>
                <a:gd name="T12" fmla="*/ 8 w 234"/>
                <a:gd name="T13" fmla="*/ 118 h 235"/>
                <a:gd name="T14" fmla="*/ 117 w 234"/>
                <a:gd name="T15" fmla="*/ 227 h 235"/>
                <a:gd name="T16" fmla="*/ 226 w 234"/>
                <a:gd name="T17" fmla="*/ 118 h 235"/>
                <a:gd name="T18" fmla="*/ 117 w 234"/>
                <a:gd name="T19" fmla="*/ 8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4" h="235">
                  <a:moveTo>
                    <a:pt x="117" y="235"/>
                  </a:moveTo>
                  <a:cubicBezTo>
                    <a:pt x="52" y="235"/>
                    <a:pt x="0" y="182"/>
                    <a:pt x="0" y="118"/>
                  </a:cubicBezTo>
                  <a:cubicBezTo>
                    <a:pt x="0" y="53"/>
                    <a:pt x="52" y="0"/>
                    <a:pt x="117" y="0"/>
                  </a:cubicBezTo>
                  <a:cubicBezTo>
                    <a:pt x="182" y="0"/>
                    <a:pt x="234" y="53"/>
                    <a:pt x="234" y="118"/>
                  </a:cubicBezTo>
                  <a:cubicBezTo>
                    <a:pt x="234" y="182"/>
                    <a:pt x="182" y="235"/>
                    <a:pt x="117" y="235"/>
                  </a:cubicBezTo>
                  <a:close/>
                  <a:moveTo>
                    <a:pt x="117" y="8"/>
                  </a:moveTo>
                  <a:cubicBezTo>
                    <a:pt x="57" y="8"/>
                    <a:pt x="8" y="57"/>
                    <a:pt x="8" y="118"/>
                  </a:cubicBezTo>
                  <a:cubicBezTo>
                    <a:pt x="8" y="178"/>
                    <a:pt x="57" y="227"/>
                    <a:pt x="117" y="227"/>
                  </a:cubicBezTo>
                  <a:cubicBezTo>
                    <a:pt x="177" y="227"/>
                    <a:pt x="226" y="178"/>
                    <a:pt x="226" y="118"/>
                  </a:cubicBezTo>
                  <a:cubicBezTo>
                    <a:pt x="226" y="57"/>
                    <a:pt x="177" y="8"/>
                    <a:pt x="117" y="8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09" name="Freeform 1120">
              <a:extLst>
                <a:ext uri="{FF2B5EF4-FFF2-40B4-BE49-F238E27FC236}">
                  <a16:creationId xmlns="" xmlns:a16="http://schemas.microsoft.com/office/drawing/2014/main" id="{94D41F7C-5ED8-4560-A7F6-BB9A9FFE3A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7429896"/>
              <a:ext cx="156594" cy="155738"/>
            </a:xfrm>
            <a:custGeom>
              <a:avLst/>
              <a:gdLst>
                <a:gd name="T0" fmla="*/ 0 w 92"/>
                <a:gd name="T1" fmla="*/ 91 h 91"/>
                <a:gd name="T2" fmla="*/ 46 w 92"/>
                <a:gd name="T3" fmla="*/ 0 h 91"/>
                <a:gd name="T4" fmla="*/ 92 w 92"/>
                <a:gd name="T5" fmla="*/ 9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" h="91">
                  <a:moveTo>
                    <a:pt x="0" y="91"/>
                  </a:moveTo>
                  <a:cubicBezTo>
                    <a:pt x="0" y="91"/>
                    <a:pt x="0" y="0"/>
                    <a:pt x="46" y="0"/>
                  </a:cubicBezTo>
                  <a:cubicBezTo>
                    <a:pt x="92" y="0"/>
                    <a:pt x="92" y="91"/>
                    <a:pt x="92" y="91"/>
                  </a:cubicBezTo>
                </a:path>
              </a:pathLst>
            </a:custGeom>
            <a:solidFill>
              <a:schemeClr val="tx1">
                <a:alpha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0" name="Freeform 1128">
              <a:extLst>
                <a:ext uri="{FF2B5EF4-FFF2-40B4-BE49-F238E27FC236}">
                  <a16:creationId xmlns="" xmlns:a16="http://schemas.microsoft.com/office/drawing/2014/main" id="{511779CB-CFBF-431A-8A6A-4F2A18FB495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7429896"/>
              <a:ext cx="77013" cy="155738"/>
            </a:xfrm>
            <a:custGeom>
              <a:avLst/>
              <a:gdLst>
                <a:gd name="T0" fmla="*/ 45 w 45"/>
                <a:gd name="T1" fmla="*/ 0 h 91"/>
                <a:gd name="T2" fmla="*/ 24 w 45"/>
                <a:gd name="T3" fmla="*/ 91 h 91"/>
                <a:gd name="T4" fmla="*/ 0 w 45"/>
                <a:gd name="T5" fmla="*/ 91 h 91"/>
                <a:gd name="T6" fmla="*/ 45 w 45"/>
                <a:gd name="T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91">
                  <a:moveTo>
                    <a:pt x="45" y="0"/>
                  </a:moveTo>
                  <a:cubicBezTo>
                    <a:pt x="30" y="2"/>
                    <a:pt x="25" y="58"/>
                    <a:pt x="24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1"/>
                    <a:pt x="45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1" name="Freeform 1132">
              <a:extLst>
                <a:ext uri="{FF2B5EF4-FFF2-40B4-BE49-F238E27FC236}">
                  <a16:creationId xmlns="" xmlns:a16="http://schemas.microsoft.com/office/drawing/2014/main" id="{F3AB3E40-8D17-46E2-B50A-61AC22B0E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386" y="7429896"/>
              <a:ext cx="77013" cy="155738"/>
            </a:xfrm>
            <a:custGeom>
              <a:avLst/>
              <a:gdLst>
                <a:gd name="T0" fmla="*/ 45 w 45"/>
                <a:gd name="T1" fmla="*/ 0 h 91"/>
                <a:gd name="T2" fmla="*/ 24 w 45"/>
                <a:gd name="T3" fmla="*/ 91 h 91"/>
                <a:gd name="T4" fmla="*/ 0 w 45"/>
                <a:gd name="T5" fmla="*/ 91 h 91"/>
                <a:gd name="T6" fmla="*/ 45 w 45"/>
                <a:gd name="T7" fmla="*/ 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" h="91">
                  <a:moveTo>
                    <a:pt x="45" y="0"/>
                  </a:moveTo>
                  <a:cubicBezTo>
                    <a:pt x="30" y="2"/>
                    <a:pt x="25" y="58"/>
                    <a:pt x="24" y="91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0" y="91"/>
                    <a:pt x="0" y="1"/>
                    <a:pt x="45" y="0"/>
                  </a:cubicBezTo>
                  <a:close/>
                </a:path>
              </a:pathLst>
            </a:custGeom>
            <a:solidFill>
              <a:schemeClr val="tx1">
                <a:alpha val="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pc="-3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12" name="TextBox 111">
              <a:extLst>
                <a:ext uri="{FF2B5EF4-FFF2-40B4-BE49-F238E27FC236}">
                  <a16:creationId xmlns="" xmlns:a16="http://schemas.microsoft.com/office/drawing/2014/main" id="{B33D187A-B2E0-4F64-AF04-2F22F015410B}"/>
                </a:ext>
              </a:extLst>
            </p:cNvPr>
            <p:cNvSpPr txBox="1">
              <a:spLocks/>
            </p:cNvSpPr>
            <p:nvPr/>
          </p:nvSpPr>
          <p:spPr>
            <a:xfrm>
              <a:off x="512676" y="7759645"/>
              <a:ext cx="782090" cy="25271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noAutofit/>
            </a:bodyPr>
            <a:lstStyle/>
            <a:p>
              <a:pPr algn="ctr"/>
              <a:r>
                <a:rPr lang="ko-KR" altLang="en-US" sz="1200" b="1" spc="-30" dirty="0">
                  <a:solidFill>
                    <a:schemeClr val="bg1"/>
                  </a:solidFill>
                  <a:latin typeface="+mn-ea"/>
                </a:rPr>
                <a:t>컨설팅</a:t>
              </a:r>
              <a:endParaRPr lang="en-US" altLang="ko-KR" sz="1200" b="1" spc="-30" dirty="0">
                <a:solidFill>
                  <a:schemeClr val="bg1"/>
                </a:solidFill>
                <a:latin typeface="+mn-ea"/>
              </a:endParaRPr>
            </a:p>
            <a:p>
              <a:pPr algn="ctr"/>
              <a:r>
                <a:rPr lang="ko-KR" altLang="en-US" sz="1200" b="1" spc="-30" dirty="0">
                  <a:solidFill>
                    <a:schemeClr val="bg1"/>
                  </a:solidFill>
                  <a:latin typeface="+mn-ea"/>
                </a:rPr>
                <a:t>서비스</a:t>
              </a:r>
              <a:endParaRPr lang="en-US" altLang="ko-KR" sz="1200" b="1" spc="-3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13" name="Shape 2643">
              <a:extLst>
                <a:ext uri="{FF2B5EF4-FFF2-40B4-BE49-F238E27FC236}">
                  <a16:creationId xmlns="" xmlns:a16="http://schemas.microsoft.com/office/drawing/2014/main" id="{B07A920B-EDF4-4E5C-B841-FA2E5A4B3A6B}"/>
                </a:ext>
              </a:extLst>
            </p:cNvPr>
            <p:cNvSpPr/>
            <p:nvPr/>
          </p:nvSpPr>
          <p:spPr>
            <a:xfrm>
              <a:off x="820311" y="7276922"/>
              <a:ext cx="155603" cy="2841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00" y="1473"/>
                  </a:moveTo>
                  <a:lnTo>
                    <a:pt x="9900" y="1473"/>
                  </a:lnTo>
                  <a:cubicBezTo>
                    <a:pt x="9403" y="1473"/>
                    <a:pt x="9000" y="1692"/>
                    <a:pt x="9000" y="1964"/>
                  </a:cubicBezTo>
                  <a:cubicBezTo>
                    <a:pt x="9000" y="2235"/>
                    <a:pt x="9403" y="2455"/>
                    <a:pt x="9900" y="2455"/>
                  </a:cubicBezTo>
                  <a:lnTo>
                    <a:pt x="11700" y="2455"/>
                  </a:lnTo>
                  <a:cubicBezTo>
                    <a:pt x="12197" y="2455"/>
                    <a:pt x="12600" y="2235"/>
                    <a:pt x="12600" y="1964"/>
                  </a:cubicBezTo>
                  <a:cubicBezTo>
                    <a:pt x="12600" y="1692"/>
                    <a:pt x="12197" y="1473"/>
                    <a:pt x="11700" y="1473"/>
                  </a:cubicBezTo>
                  <a:moveTo>
                    <a:pt x="19800" y="2945"/>
                  </a:moveTo>
                  <a:lnTo>
                    <a:pt x="1800" y="2945"/>
                  </a:lnTo>
                  <a:lnTo>
                    <a:pt x="1800" y="1964"/>
                  </a:lnTo>
                  <a:cubicBezTo>
                    <a:pt x="1800" y="1422"/>
                    <a:pt x="2605" y="982"/>
                    <a:pt x="3600" y="982"/>
                  </a:cubicBezTo>
                  <a:lnTo>
                    <a:pt x="18000" y="982"/>
                  </a:lnTo>
                  <a:cubicBezTo>
                    <a:pt x="18993" y="982"/>
                    <a:pt x="19800" y="1422"/>
                    <a:pt x="19800" y="1964"/>
                  </a:cubicBezTo>
                  <a:cubicBezTo>
                    <a:pt x="19800" y="1964"/>
                    <a:pt x="19800" y="2945"/>
                    <a:pt x="19800" y="2945"/>
                  </a:cubicBezTo>
                  <a:close/>
                  <a:moveTo>
                    <a:pt x="19800" y="17673"/>
                  </a:moveTo>
                  <a:lnTo>
                    <a:pt x="1800" y="17673"/>
                  </a:lnTo>
                  <a:lnTo>
                    <a:pt x="1800" y="3927"/>
                  </a:lnTo>
                  <a:lnTo>
                    <a:pt x="19800" y="3927"/>
                  </a:lnTo>
                  <a:cubicBezTo>
                    <a:pt x="19800" y="3927"/>
                    <a:pt x="19800" y="17673"/>
                    <a:pt x="19800" y="17673"/>
                  </a:cubicBezTo>
                  <a:close/>
                  <a:moveTo>
                    <a:pt x="19800" y="19636"/>
                  </a:moveTo>
                  <a:cubicBezTo>
                    <a:pt x="19800" y="20179"/>
                    <a:pt x="18993" y="20618"/>
                    <a:pt x="18000" y="20618"/>
                  </a:cubicBezTo>
                  <a:lnTo>
                    <a:pt x="3600" y="20618"/>
                  </a:lnTo>
                  <a:cubicBezTo>
                    <a:pt x="2605" y="20618"/>
                    <a:pt x="1800" y="20179"/>
                    <a:pt x="1800" y="19636"/>
                  </a:cubicBezTo>
                  <a:lnTo>
                    <a:pt x="1800" y="18655"/>
                  </a:lnTo>
                  <a:lnTo>
                    <a:pt x="19800" y="18655"/>
                  </a:lnTo>
                  <a:cubicBezTo>
                    <a:pt x="19800" y="18655"/>
                    <a:pt x="19800" y="19636"/>
                    <a:pt x="19800" y="19636"/>
                  </a:cubicBezTo>
                  <a:close/>
                  <a:moveTo>
                    <a:pt x="18000" y="0"/>
                  </a:moveTo>
                  <a:lnTo>
                    <a:pt x="3600" y="0"/>
                  </a:lnTo>
                  <a:cubicBezTo>
                    <a:pt x="1612" y="0"/>
                    <a:pt x="0" y="879"/>
                    <a:pt x="0" y="1964"/>
                  </a:cubicBezTo>
                  <a:lnTo>
                    <a:pt x="0" y="19636"/>
                  </a:lnTo>
                  <a:cubicBezTo>
                    <a:pt x="0" y="20721"/>
                    <a:pt x="1612" y="21600"/>
                    <a:pt x="3600" y="21600"/>
                  </a:cubicBezTo>
                  <a:lnTo>
                    <a:pt x="18000" y="21600"/>
                  </a:lnTo>
                  <a:cubicBezTo>
                    <a:pt x="19988" y="21600"/>
                    <a:pt x="21600" y="20721"/>
                    <a:pt x="21600" y="19636"/>
                  </a:cubicBezTo>
                  <a:lnTo>
                    <a:pt x="21600" y="1964"/>
                  </a:lnTo>
                  <a:cubicBezTo>
                    <a:pt x="21600" y="879"/>
                    <a:pt x="19988" y="0"/>
                    <a:pt x="18000" y="0"/>
                  </a:cubicBezTo>
                  <a:moveTo>
                    <a:pt x="10800" y="20127"/>
                  </a:moveTo>
                  <a:cubicBezTo>
                    <a:pt x="11297" y="20127"/>
                    <a:pt x="11700" y="19908"/>
                    <a:pt x="11700" y="19636"/>
                  </a:cubicBezTo>
                  <a:cubicBezTo>
                    <a:pt x="11700" y="19366"/>
                    <a:pt x="11297" y="19145"/>
                    <a:pt x="10800" y="19145"/>
                  </a:cubicBezTo>
                  <a:cubicBezTo>
                    <a:pt x="10303" y="19145"/>
                    <a:pt x="9900" y="19366"/>
                    <a:pt x="9900" y="19636"/>
                  </a:cubicBezTo>
                  <a:cubicBezTo>
                    <a:pt x="9900" y="19908"/>
                    <a:pt x="10303" y="20127"/>
                    <a:pt x="10800" y="20127"/>
                  </a:cubicBezTo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>
              <a:miter lim="400000"/>
            </a:ln>
          </p:spPr>
          <p:txBody>
            <a:bodyPr lIns="38090" tIns="38090" rIns="38090" bIns="38090" anchor="ctr"/>
            <a:lstStyle/>
            <a:p>
              <a:pPr defTabSz="457063" eaLnBrk="1" fontAlgn="auto" hangingPunct="1">
                <a:spcBef>
                  <a:spcPts val="0"/>
                </a:spcBef>
                <a:spcAft>
                  <a:spcPts val="0"/>
                </a:spcAft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2999" spc="-30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Source Sans Pro Regular" charset="0"/>
                <a:ea typeface="Source Sans Pro Regular" charset="0"/>
                <a:cs typeface="Source Sans Pro Regular" charset="0"/>
                <a:sym typeface="Gill Sans"/>
              </a:endParaRPr>
            </a:p>
          </p:txBody>
        </p:sp>
        <p:sp>
          <p:nvSpPr>
            <p:cNvPr id="114" name="Line 23">
              <a:extLst>
                <a:ext uri="{FF2B5EF4-FFF2-40B4-BE49-F238E27FC236}">
                  <a16:creationId xmlns="" xmlns:a16="http://schemas.microsoft.com/office/drawing/2014/main" id="{9F0FCD81-6169-4A65-8339-27AA709EAA8E}"/>
                </a:ext>
              </a:extLst>
            </p:cNvPr>
            <p:cNvSpPr>
              <a:spLocks noChangeShapeType="1"/>
            </p:cNvSpPr>
            <p:nvPr/>
          </p:nvSpPr>
          <p:spPr bwMode="auto">
            <a:xfrm flipH="1">
              <a:off x="1558202" y="8955498"/>
              <a:ext cx="135787" cy="0"/>
            </a:xfrm>
            <a:prstGeom prst="line">
              <a:avLst/>
            </a:prstGeom>
            <a:noFill/>
            <a:ln w="25400" cap="rnd">
              <a:solidFill>
                <a:srgbClr val="00B0F0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050" spc="-3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sp>
        <p:nvSpPr>
          <p:cNvPr id="115" name="Text Box 38">
            <a:extLst>
              <a:ext uri="{FF2B5EF4-FFF2-40B4-BE49-F238E27FC236}">
                <a16:creationId xmlns="" xmlns:a16="http://schemas.microsoft.com/office/drawing/2014/main" id="{0C012EE6-A7B5-4913-8D79-D4BCB75F41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76915" y="8881595"/>
            <a:ext cx="1019791" cy="53869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85725" indent="-85725" latinLnBrk="0">
              <a:spcBef>
                <a:spcPts val="280"/>
              </a:spcBef>
              <a:buSzPct val="90000"/>
              <a:buFont typeface="Wingdings" panose="05000000000000000000" pitchFamily="2" charset="2"/>
              <a:buChar char="§"/>
            </a:pPr>
            <a:r>
              <a:rPr lang="ko-KR" altLang="en-US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모든 산업에 걸친 폭 넓은 지식과 최고의 전문인력을 통한 컨설팅 수행</a:t>
            </a:r>
          </a:p>
        </p:txBody>
      </p:sp>
      <p:sp>
        <p:nvSpPr>
          <p:cNvPr id="116" name="Line 300">
            <a:extLst>
              <a:ext uri="{FF2B5EF4-FFF2-40B4-BE49-F238E27FC236}">
                <a16:creationId xmlns="" xmlns:a16="http://schemas.microsoft.com/office/drawing/2014/main" id="{C38520ED-48E8-4D90-A1EE-049110B0811D}"/>
              </a:ext>
            </a:extLst>
          </p:cNvPr>
          <p:cNvSpPr>
            <a:spLocks noChangeShapeType="1"/>
          </p:cNvSpPr>
          <p:nvPr/>
        </p:nvSpPr>
        <p:spPr bwMode="auto">
          <a:xfrm>
            <a:off x="3364643" y="8809588"/>
            <a:ext cx="903064" cy="0"/>
          </a:xfrm>
          <a:prstGeom prst="line">
            <a:avLst/>
          </a:prstGeom>
          <a:noFill/>
          <a:ln w="3175" cap="flat">
            <a:solidFill>
              <a:srgbClr val="00B0F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050" spc="-3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="" xmlns:a16="http://schemas.microsoft.com/office/drawing/2014/main" id="{814975AD-13D5-469D-B946-F7F52A70FEB6}"/>
              </a:ext>
            </a:extLst>
          </p:cNvPr>
          <p:cNvSpPr txBox="1">
            <a:spLocks/>
          </p:cNvSpPr>
          <p:nvPr/>
        </p:nvSpPr>
        <p:spPr>
          <a:xfrm>
            <a:off x="3176916" y="8629568"/>
            <a:ext cx="1193597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산업별 전문 컨설팅</a:t>
            </a:r>
            <a:endParaRPr lang="en-US" sz="1000" b="1" spc="-3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19" name="Line 23">
            <a:extLst>
              <a:ext uri="{FF2B5EF4-FFF2-40B4-BE49-F238E27FC236}">
                <a16:creationId xmlns="" xmlns:a16="http://schemas.microsoft.com/office/drawing/2014/main" id="{EFB5ABA9-B7AA-422F-9A5A-9FEE3D4E3D4E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3184950" y="8806893"/>
            <a:ext cx="135787" cy="0"/>
          </a:xfrm>
          <a:prstGeom prst="line">
            <a:avLst/>
          </a:prstGeom>
          <a:noFill/>
          <a:ln w="25400" cap="rnd">
            <a:solidFill>
              <a:srgbClr val="00B0F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050" spc="-3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20" name="Text Box 38">
            <a:extLst>
              <a:ext uri="{FF2B5EF4-FFF2-40B4-BE49-F238E27FC236}">
                <a16:creationId xmlns="" xmlns:a16="http://schemas.microsoft.com/office/drawing/2014/main" id="{5494130D-A529-45B3-A17C-2C090B3C96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86219" y="8881595"/>
            <a:ext cx="1019791" cy="641569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</p:spPr>
        <p:txBody>
          <a:bodyPr lIns="0" tIns="0" rIns="0" bIns="0"/>
          <a:lstStyle/>
          <a:p>
            <a:pPr marL="85725" indent="-85725" latinLnBrk="0">
              <a:spcBef>
                <a:spcPts val="280"/>
              </a:spcBef>
              <a:buSzPct val="90000"/>
              <a:buFont typeface="Wingdings" panose="05000000000000000000" pitchFamily="2" charset="2"/>
              <a:buChar char="§"/>
            </a:pPr>
            <a:r>
              <a:rPr lang="en-US" altLang="ko-KR" sz="1000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BSC, EA, DW, ERP ,CRM, EC, EDMS, KM, SCM, IRM,  PDM</a:t>
            </a:r>
            <a:endParaRPr lang="ko-KR" altLang="en-US" sz="1000" spc="-3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21" name="Line 300">
            <a:extLst>
              <a:ext uri="{FF2B5EF4-FFF2-40B4-BE49-F238E27FC236}">
                <a16:creationId xmlns="" xmlns:a16="http://schemas.microsoft.com/office/drawing/2014/main" id="{23F2CB52-F65E-40F0-9A0F-B113F85F563E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3947" y="8809588"/>
            <a:ext cx="903064" cy="0"/>
          </a:xfrm>
          <a:prstGeom prst="line">
            <a:avLst/>
          </a:prstGeom>
          <a:noFill/>
          <a:ln w="3175" cap="flat">
            <a:solidFill>
              <a:srgbClr val="00B0F0"/>
            </a:solidFill>
            <a:prstDash val="dash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050" spc="-3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="" xmlns:a16="http://schemas.microsoft.com/office/drawing/2014/main" id="{8413D4D9-3E11-48CD-91BA-28219C39C675}"/>
              </a:ext>
            </a:extLst>
          </p:cNvPr>
          <p:cNvSpPr txBox="1">
            <a:spLocks/>
          </p:cNvSpPr>
          <p:nvPr/>
        </p:nvSpPr>
        <p:spPr>
          <a:xfrm>
            <a:off x="4586221" y="8629568"/>
            <a:ext cx="1019790" cy="15388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1000" b="1" spc="-3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컨설팅 솔루션</a:t>
            </a:r>
            <a:endParaRPr lang="en-US" sz="1000" b="1" spc="-30" dirty="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  <p:sp>
        <p:nvSpPr>
          <p:cNvPr id="123" name="Line 23">
            <a:extLst>
              <a:ext uri="{FF2B5EF4-FFF2-40B4-BE49-F238E27FC236}">
                <a16:creationId xmlns="" xmlns:a16="http://schemas.microsoft.com/office/drawing/2014/main" id="{2FE37C2D-7857-4370-8D53-A07DD81B00A5}"/>
              </a:ext>
            </a:extLst>
          </p:cNvPr>
          <p:cNvSpPr>
            <a:spLocks noChangeShapeType="1"/>
          </p:cNvSpPr>
          <p:nvPr/>
        </p:nvSpPr>
        <p:spPr bwMode="auto">
          <a:xfrm flipH="1">
            <a:off x="4594254" y="8806893"/>
            <a:ext cx="135787" cy="0"/>
          </a:xfrm>
          <a:prstGeom prst="line">
            <a:avLst/>
          </a:prstGeom>
          <a:noFill/>
          <a:ln w="25400" cap="rnd">
            <a:solidFill>
              <a:srgbClr val="00B0F0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sz="1050" spc="-30">
              <a:solidFill>
                <a:schemeClr val="tx1">
                  <a:lumMod val="85000"/>
                  <a:lumOff val="15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0115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4539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latinLnBrk="0" hangingPunct="0">
              <a:spcAft>
                <a:spcPts val="327"/>
              </a:spcAft>
            </a:pPr>
            <a:r>
              <a:rPr lang="en-US" altLang="ko-KR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2.1 </a:t>
            </a:r>
            <a:r>
              <a:rPr lang="ko-KR" altLang="en-US" sz="15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주요사업실적</a:t>
            </a:r>
            <a:endParaRPr lang="en-US" altLang="ko-KR" sz="1500" dirty="0" smtClean="0">
              <a:solidFill>
                <a:schemeClr val="tx1">
                  <a:lumMod val="65000"/>
                  <a:lumOff val="35000"/>
                </a:schemeClr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  <a:p>
            <a:pPr algn="just" eaLnBrk="0" latinLnBrk="0" hangingPunct="0">
              <a:spcAft>
                <a:spcPts val="653"/>
              </a:spcAft>
            </a:pP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latin typeface="Rix모던명조 L" panose="02020603020101020101" pitchFamily="18" charset="-127"/>
              <a:ea typeface="Rix모던명조 L" panose="02020603020101020101" pitchFamily="18" charset="-127"/>
            </a:endParaRPr>
          </a:p>
        </p:txBody>
      </p:sp>
      <p:grpSp>
        <p:nvGrpSpPr>
          <p:cNvPr id="17" name="그룹 120"/>
          <p:cNvGrpSpPr/>
          <p:nvPr/>
        </p:nvGrpSpPr>
        <p:grpSpPr>
          <a:xfrm>
            <a:off x="354096" y="1937070"/>
            <a:ext cx="6854424" cy="304732"/>
            <a:chOff x="351375" y="3691740"/>
            <a:chExt cx="6274068" cy="284889"/>
          </a:xfrm>
        </p:grpSpPr>
        <p:pic>
          <p:nvPicPr>
            <p:cNvPr id="130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571417" y="3691740"/>
              <a:ext cx="996576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주요사업실적</a:t>
              </a:r>
            </a:p>
          </p:txBody>
        </p:sp>
      </p:grp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2.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주요사업내용 </a:t>
            </a:r>
            <a:r>
              <a:rPr lang="ko-KR" altLang="en-US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▶ 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2.1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주요사업실적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08823" y="2238461"/>
            <a:ext cx="1619674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 anchor="ctr">
            <a:spAutoFit/>
          </a:bodyPr>
          <a:lstStyle>
            <a:defPPr>
              <a:defRPr lang="ko-KR"/>
            </a:defPPr>
            <a:lvl1pPr marL="0" algn="ctr" defTabSz="914400" eaLnBrk="1" latinLnBrk="0" hangingPunct="1">
              <a:lnSpc>
                <a:spcPct val="90000"/>
              </a:lnSpc>
              <a:defRPr sz="1000" spc="-80">
                <a:solidFill>
                  <a:schemeClr val="tx1">
                    <a:lumMod val="75000"/>
                    <a:lumOff val="25000"/>
                  </a:schemeClr>
                </a:solidFill>
                <a:latin typeface="Rix고딕 M" pitchFamily="2" charset="-127"/>
                <a:ea typeface="Rix고딕 M" pitchFamily="2" charset="-127"/>
              </a:defRPr>
            </a:lvl1pPr>
            <a:lvl2pPr defTabSz="914400" eaLnBrk="1" hangingPunct="1">
              <a:defRPr sz="1800">
                <a:latin typeface="+mn-lt"/>
                <a:ea typeface="+mn-ea"/>
              </a:defRPr>
            </a:lvl2pPr>
            <a:lvl3pPr defTabSz="914400" eaLnBrk="1" hangingPunct="1">
              <a:defRPr sz="1800">
                <a:latin typeface="+mn-lt"/>
                <a:ea typeface="+mn-ea"/>
              </a:defRPr>
            </a:lvl3pPr>
            <a:lvl4pPr defTabSz="914400" eaLnBrk="1" hangingPunct="1">
              <a:defRPr sz="1800">
                <a:latin typeface="+mn-lt"/>
                <a:ea typeface="+mn-ea"/>
              </a:defRPr>
            </a:lvl4pPr>
            <a:lvl5pPr defTabSz="914400" eaLnBrk="1" hangingPunct="1">
              <a:defRPr sz="1800">
                <a:latin typeface="+mn-lt"/>
                <a:ea typeface="+mn-ea"/>
              </a:defRPr>
            </a:lvl5pPr>
            <a:lvl6pPr>
              <a:defRPr sz="1800">
                <a:latin typeface="+mn-lt"/>
                <a:ea typeface="+mn-ea"/>
              </a:defRPr>
            </a:lvl6pPr>
            <a:lvl7pPr>
              <a:defRPr sz="1800">
                <a:latin typeface="+mn-lt"/>
                <a:ea typeface="+mn-ea"/>
              </a:defRPr>
            </a:lvl7pPr>
            <a:lvl8pPr>
              <a:defRPr sz="1800">
                <a:latin typeface="+mn-lt"/>
                <a:ea typeface="+mn-ea"/>
              </a:defRPr>
            </a:lvl8pPr>
            <a:lvl9pPr>
              <a:defRPr sz="1800">
                <a:latin typeface="+mn-lt"/>
                <a:ea typeface="+mn-ea"/>
              </a:defRPr>
            </a:lvl9pPr>
          </a:lstStyle>
          <a:p>
            <a:pPr>
              <a:defRPr/>
            </a:pPr>
            <a:r>
              <a:rPr lang="en-US" altLang="ko-KR" dirty="0">
                <a:latin typeface="Rix고딕 M" panose="02020603020101020101" pitchFamily="18" charset="-127"/>
                <a:ea typeface="Rix고딕 M" panose="02020603020101020101" pitchFamily="18" charset="-127"/>
              </a:rPr>
              <a:t>(</a:t>
            </a:r>
            <a:r>
              <a:rPr lang="ko-KR" altLang="en-US" dirty="0">
                <a:latin typeface="Rix고딕 M" panose="02020603020101020101" pitchFamily="18" charset="-127"/>
                <a:ea typeface="Rix고딕 M" panose="02020603020101020101" pitchFamily="18" charset="-127"/>
              </a:rPr>
              <a:t>단위</a:t>
            </a:r>
            <a:r>
              <a:rPr lang="en-US" altLang="ko-KR" dirty="0" smtClean="0">
                <a:latin typeface="Rix고딕 M" panose="02020603020101020101" pitchFamily="18" charset="-127"/>
                <a:ea typeface="Rix고딕 M" panose="02020603020101020101" pitchFamily="18" charset="-127"/>
              </a:rPr>
              <a:t>: </a:t>
            </a:r>
            <a:r>
              <a:rPr lang="ko-KR" altLang="en-US" dirty="0" smtClean="0">
                <a:latin typeface="Rix고딕 M" panose="02020603020101020101" pitchFamily="18" charset="-127"/>
                <a:ea typeface="Rix고딕 M" panose="02020603020101020101" pitchFamily="18" charset="-127"/>
              </a:rPr>
              <a:t>백만원</a:t>
            </a:r>
            <a:r>
              <a:rPr lang="en-US" altLang="ko-KR" dirty="0" smtClean="0">
                <a:latin typeface="Rix고딕 M" panose="02020603020101020101" pitchFamily="18" charset="-127"/>
                <a:ea typeface="Rix고딕 M" panose="02020603020101020101" pitchFamily="18" charset="-127"/>
              </a:rPr>
              <a:t>, VAT </a:t>
            </a:r>
            <a:r>
              <a:rPr lang="ko-KR" altLang="en-US" dirty="0" smtClean="0">
                <a:latin typeface="Rix고딕 M" panose="02020603020101020101" pitchFamily="18" charset="-127"/>
                <a:ea typeface="Rix고딕 M" panose="02020603020101020101" pitchFamily="18" charset="-127"/>
              </a:rPr>
              <a:t>포함</a:t>
            </a:r>
            <a:r>
              <a:rPr lang="en-US" altLang="ko-KR" dirty="0" smtClean="0">
                <a:latin typeface="Rix고딕 M" panose="02020603020101020101" pitchFamily="18" charset="-127"/>
                <a:ea typeface="Rix고딕 M" panose="02020603020101020101" pitchFamily="18" charset="-127"/>
              </a:rPr>
              <a:t>)</a:t>
            </a:r>
            <a:endParaRPr lang="ko-KR" altLang="en-US" dirty="0">
              <a:latin typeface="Rix고딕 M" panose="02020603020101020101" pitchFamily="18" charset="-127"/>
              <a:ea typeface="Rix고딕 M" panose="02020603020101020101" pitchFamily="18" charset="-127"/>
            </a:endParaRPr>
          </a:p>
        </p:txBody>
      </p:sp>
      <p:graphicFrame>
        <p:nvGraphicFramePr>
          <p:cNvPr id="11" name="Group 32">
            <a:extLst>
              <a:ext uri="{FF2B5EF4-FFF2-40B4-BE49-F238E27FC236}">
                <a16:creationId xmlns:a16="http://schemas.microsoft.com/office/drawing/2014/main" xmlns="" id="{772432D6-6795-4076-A838-23DBA077E4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6002315"/>
              </p:ext>
            </p:extLst>
          </p:nvPr>
        </p:nvGraphicFramePr>
        <p:xfrm>
          <a:off x="354096" y="2538388"/>
          <a:ext cx="6854423" cy="7596839"/>
        </p:xfrm>
        <a:graphic>
          <a:graphicData uri="http://schemas.openxmlformats.org/drawingml/2006/table">
            <a:tbl>
              <a:tblPr/>
              <a:tblGrid>
                <a:gridCol w="33610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774297">
                  <a:extLst>
                    <a:ext uri="{9D8B030D-6E8A-4147-A177-3AD203B41FA5}">
                      <a16:colId xmlns:a16="http://schemas.microsoft.com/office/drawing/2014/main" xmlns="" val="1739508962"/>
                    </a:ext>
                  </a:extLst>
                </a:gridCol>
                <a:gridCol w="1456941">
                  <a:extLst>
                    <a:ext uri="{9D8B030D-6E8A-4147-A177-3AD203B41FA5}">
                      <a16:colId xmlns:a16="http://schemas.microsoft.com/office/drawing/2014/main" xmlns="" val="1906562130"/>
                    </a:ext>
                  </a:extLst>
                </a:gridCol>
                <a:gridCol w="890353">
                  <a:extLst>
                    <a:ext uri="{9D8B030D-6E8A-4147-A177-3AD203B41FA5}">
                      <a16:colId xmlns:a16="http://schemas.microsoft.com/office/drawing/2014/main" xmlns="" val="3238915325"/>
                    </a:ext>
                  </a:extLst>
                </a:gridCol>
                <a:gridCol w="1069510">
                  <a:extLst>
                    <a:ext uri="{9D8B030D-6E8A-4147-A177-3AD203B41FA5}">
                      <a16:colId xmlns:a16="http://schemas.microsoft.com/office/drawing/2014/main" xmlns="" val="850715315"/>
                    </a:ext>
                  </a:extLst>
                </a:gridCol>
                <a:gridCol w="327214">
                  <a:extLst>
                    <a:ext uri="{9D8B030D-6E8A-4147-A177-3AD203B41FA5}">
                      <a16:colId xmlns:a16="http://schemas.microsoft.com/office/drawing/2014/main" xmlns="" val="74219217"/>
                    </a:ext>
                  </a:extLst>
                </a:gridCol>
              </a:tblGrid>
              <a:tr h="329189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순번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36000" marB="36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AAB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err="1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용역명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AAB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계약기간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AAB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계약금액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(</a:t>
                      </a:r>
                      <a:r>
                        <a:rPr kumimoji="1" lang="ko-KR" altLang="en-US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천원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)</a:t>
                      </a:r>
                    </a:p>
                  </a:txBody>
                  <a:tcPr marL="18000" marR="18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AAB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발주처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AABC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chemeClr val="bg1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비고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chemeClr val="bg1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77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AABC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576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연세대학교 한국어학당 및 한국어 교사 학사관리시스템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2018-09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2019-02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214,940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연세대학교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576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한국 철도시설관리공단 철도시설이력관리 시스템</a:t>
                      </a:r>
                      <a:r>
                        <a:rPr kumimoji="1" lang="en-US" altLang="ko-KR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(RAFIS)</a:t>
                      </a:r>
                      <a:endParaRPr kumimoji="1" lang="ko-KR" altLang="en-US" sz="900" b="1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2018-06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2020-12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743,380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철도시설관리공단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72775654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3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KT&amp;G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글로벌 통합 업무시스템 해외 확대 사업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2018-09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2019-02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109,230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KT&amp;G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81373446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4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대전교육청 고등학교 입학전형 시스템 기능개선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2018-09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2019-02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47,800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대전 교육청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23412859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5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KT&amp;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업무시스템 운영 유지보수 사업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2018-03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2019-07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112,640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KT&amp;G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960401266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6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K-WATER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업무시스템 혁신 사업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(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지방상수도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)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2018-09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2018-11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250,222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한국 수자원 공사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00480467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7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K-WATER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업무시스템 혁신 사업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(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댐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.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수질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)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2018-02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2018-08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64,010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한국 수자원 공사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8841001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8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K-WATER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업무시스템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GIS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 혁신 사업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2018-03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2018-07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79,611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한국 수자원 공사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56829646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9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K-WATER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업무시스템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GIS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혁신 사업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(2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차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)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2018-08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2018-10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21,562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한국 수자원 공사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675000402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10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KT&amp;G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글로벌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MIS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모바일 구축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(APP)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2018-05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2018-08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16,005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KT&amp;G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102532419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11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KT&amp;G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그룹 정보시스템 운영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유지보수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2018-07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2019-07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319,000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KT&amp;G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58581749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12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산림청 목재 관리 정보시스템 기능개선 사업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2018-06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2018-10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64,304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산림청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05142886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13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현대 정보 증권 솔루션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(T-Solution)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고도화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2018-04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2018-06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66,000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현대정보기술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81872305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14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K-WATE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업무혁신사업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(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수질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.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댐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.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인사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)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2017-09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2017-11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213,060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하이밸류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 컨설팅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22384704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15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통계청 연구 종합 관리시스템 고도화 사업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2017-09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2017-12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67,000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통계개발원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337512866"/>
                  </a:ext>
                </a:extLst>
              </a:tr>
              <a:tr h="3576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16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KT&amp;G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글로벌 통합 업무시스템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단계 구축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(MIS)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2017-08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2018-01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160,380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현대정보기술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00555310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17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국가 통계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MIS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통합서비스 구축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3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단계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2016-07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2016-12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63,231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유코아시스템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10223024"/>
                  </a:ext>
                </a:extLst>
              </a:tr>
              <a:tr h="3576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18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한국 철도공사 차세대 </a:t>
                      </a:r>
                      <a:r>
                        <a:rPr kumimoji="1" lang="en-US" altLang="ko-KR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KOVIS </a:t>
                      </a: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구축 </a:t>
                      </a:r>
                      <a:r>
                        <a:rPr kumimoji="1" lang="en-US" altLang="ko-KR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</a:t>
                      </a: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차</a:t>
                      </a:r>
                      <a:endParaRPr kumimoji="1" lang="ko-KR" altLang="en-US" sz="900" b="1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2017-01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2017-05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35,750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유코아시스템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19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한국 철도공사 차세대 </a:t>
                      </a:r>
                      <a:r>
                        <a:rPr kumimoji="1" lang="en-US" altLang="ko-KR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KOVIS </a:t>
                      </a: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구축</a:t>
                      </a:r>
                      <a:endParaRPr kumimoji="1" lang="ko-KR" altLang="en-US" sz="900" b="1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2017-03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2017-04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20,020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대우정보시스템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576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한국 철도공사 </a:t>
                      </a:r>
                      <a:r>
                        <a:rPr kumimoji="1" lang="en-US" altLang="ko-KR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KOVIS </a:t>
                      </a: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구축 </a:t>
                      </a:r>
                      <a:r>
                        <a:rPr kumimoji="1" lang="en-US" altLang="ko-KR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</a:t>
                      </a: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차</a:t>
                      </a:r>
                      <a:endParaRPr kumimoji="1" lang="ko-KR" altLang="en-US" sz="900" b="1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2017. 07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2017. 08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14,300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대우정보시스템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44195344"/>
                  </a:ext>
                </a:extLst>
              </a:tr>
              <a:tr h="2977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21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한국 철도공사 차세대 </a:t>
                      </a:r>
                      <a:r>
                        <a:rPr kumimoji="1" lang="en-US" altLang="ko-KR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KOVIS </a:t>
                      </a: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구축 </a:t>
                      </a:r>
                      <a:endParaRPr kumimoji="1" lang="ko-KR" altLang="en-US" sz="900" b="1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2016. 07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2017.03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111,507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유코아시스템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88210438"/>
                  </a:ext>
                </a:extLst>
              </a:tr>
              <a:tr h="3576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22</a:t>
                      </a: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2016</a:t>
                      </a: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년 철도시설관리공단 통합 정보 시스템 운영</a:t>
                      </a:r>
                      <a:endParaRPr kumimoji="1" lang="ko-KR" altLang="en-US" sz="900" b="1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2016. 05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2018. 04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226,600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유코아시스템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332760214"/>
                  </a:ext>
                </a:extLst>
              </a:tr>
              <a:tr h="357694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ts val="9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900" b="1" i="0" u="none" strike="noStrike" kern="1200" cap="none" normalizeH="0" baseline="0" dirty="0">
                          <a:ln>
                            <a:solidFill>
                              <a:schemeClr val="bg1">
                                <a:lumMod val="65000"/>
                                <a:alpha val="0"/>
                              </a:scheme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23</a:t>
                      </a:r>
                      <a:endParaRPr kumimoji="1" lang="ko-KR" altLang="ko-KR" sz="900" b="1" i="0" u="none" strike="noStrike" kern="1200" cap="none" normalizeH="0" baseline="0" dirty="0">
                        <a:ln>
                          <a:solidFill>
                            <a:schemeClr val="bg1">
                              <a:lumMod val="65000"/>
                              <a:alpha val="0"/>
                            </a:scheme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철도공사 예약 발매 시스템 개량 및 </a:t>
                      </a:r>
                      <a:r>
                        <a:rPr kumimoji="1" lang="en-US" altLang="ko-KR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API </a:t>
                      </a:r>
                      <a:r>
                        <a:rPr kumimoji="1" lang="ko-KR" altLang="en-US" sz="900" b="1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구축</a:t>
                      </a:r>
                      <a:endParaRPr kumimoji="1" lang="ko-KR" altLang="en-US" sz="900" b="1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2015. 12 </a:t>
                      </a:r>
                      <a:r>
                        <a:rPr kumimoji="1" lang="en-US" altLang="ko-KR" sz="900" b="0" i="0" u="none" strike="noStrike" kern="1200" cap="none" normalizeH="0" baseline="0" dirty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~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2016.06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118,456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36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solidFill>
                              <a:srgbClr val="C00000">
                                <a:alpha val="0"/>
                              </a:srgbClr>
                            </a:solidFill>
                          </a:ln>
                          <a:solidFill>
                            <a:srgbClr val="4D4D4D"/>
                          </a:solidFill>
                          <a:effectLst/>
                          <a:latin typeface="Rix고딕 M" pitchFamily="18" charset="-127"/>
                          <a:ea typeface="Rix고딕 M" pitchFamily="18" charset="-127"/>
                          <a:cs typeface="굴림" pitchFamily="50" charset="-127"/>
                        </a:rPr>
                        <a:t>유코아시스템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ts val="800"/>
                        <a:buFontTx/>
                        <a:buNone/>
                        <a:tabLst/>
                      </a:pPr>
                      <a:endParaRPr kumimoji="1" lang="ko-KR" altLang="ko-KR" sz="900" b="1" i="0" u="none" strike="noStrike" kern="1200" cap="none" normalizeH="0" baseline="0" dirty="0">
                        <a:ln>
                          <a:solidFill>
                            <a:srgbClr val="C00000">
                              <a:alpha val="0"/>
                            </a:srgbClr>
                          </a:solidFill>
                        </a:ln>
                        <a:solidFill>
                          <a:srgbClr val="4D4D4D"/>
                        </a:solidFill>
                        <a:effectLst/>
                        <a:latin typeface="Rix고딕 M" pitchFamily="18" charset="-127"/>
                        <a:ea typeface="Rix고딕 M" pitchFamily="18" charset="-127"/>
                        <a:cs typeface="굴림" pitchFamily="50" charset="-127"/>
                      </a:endParaRPr>
                    </a:p>
                  </a:txBody>
                  <a:tcPr marL="18000" marR="18000" marT="18000" marB="18000" anchor="ctr" horzOverflow="overflow">
                    <a:lnL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6969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437290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7253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654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3</a:t>
            </a:r>
            <a:r>
              <a:rPr lang="en-US" altLang="ko-KR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. 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프로젝트 </a:t>
            </a:r>
            <a:r>
              <a:rPr lang="ko-KR" altLang="en-US" sz="16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수행조직표</a:t>
            </a:r>
            <a:r>
              <a:rPr lang="ko-KR" altLang="en-US" sz="16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 및 참여인력 이력사항</a:t>
            </a:r>
            <a:endParaRPr lang="en-US" altLang="ko-KR" sz="1600" dirty="0" smtClean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  <a:p>
            <a:pPr algn="just" eaLnBrk="0" latinLnBrk="0" hangingPunct="0">
              <a:spcAft>
                <a:spcPts val="653"/>
              </a:spcAft>
            </a:pP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제안사는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창사 이래 지속적인 매출증가는 물론 이익을 창출하고 있는 튼튼하고 믿을 수 있는 회사로서 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본 사업을 성공적으로 수행할 수 있는 능력과 신뢰도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를 보유하고 있는 회사입니다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.</a:t>
            </a:r>
          </a:p>
        </p:txBody>
      </p: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3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프로젝트 </a:t>
            </a:r>
            <a:r>
              <a:rPr lang="ko-KR" altLang="en-US" sz="1100" dirty="0" err="1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수행조직표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및 참여인력 이력사항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grpSp>
        <p:nvGrpSpPr>
          <p:cNvPr id="53" name="그룹 120"/>
          <p:cNvGrpSpPr/>
          <p:nvPr/>
        </p:nvGrpSpPr>
        <p:grpSpPr>
          <a:xfrm>
            <a:off x="354096" y="2538388"/>
            <a:ext cx="6854424" cy="304732"/>
            <a:chOff x="351375" y="3691740"/>
            <a:chExt cx="6274068" cy="284889"/>
          </a:xfrm>
        </p:grpSpPr>
        <p:pic>
          <p:nvPicPr>
            <p:cNvPr id="54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5" name="TextBox 54"/>
            <p:cNvSpPr txBox="1"/>
            <p:nvPr/>
          </p:nvSpPr>
          <p:spPr>
            <a:xfrm>
              <a:off x="571417" y="3691740"/>
              <a:ext cx="1768364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사업수행조직 및 업무분장</a:t>
              </a:r>
            </a:p>
          </p:txBody>
        </p:sp>
      </p:grpSp>
      <p:cxnSp>
        <p:nvCxnSpPr>
          <p:cNvPr id="56" name="직선 연결선 55"/>
          <p:cNvCxnSpPr/>
          <p:nvPr/>
        </p:nvCxnSpPr>
        <p:spPr>
          <a:xfrm>
            <a:off x="2076992" y="4842644"/>
            <a:ext cx="326729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7" name="그림 5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172" y="4025759"/>
            <a:ext cx="788229" cy="575032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Rectangle 1329" descr="Untitled-1-35"/>
          <p:cNvSpPr>
            <a:spLocks noChangeArrowheads="1"/>
          </p:cNvSpPr>
          <p:nvPr/>
        </p:nvSpPr>
        <p:spPr bwMode="auto">
          <a:xfrm>
            <a:off x="708824" y="4652875"/>
            <a:ext cx="1368168" cy="384081"/>
          </a:xfrm>
          <a:prstGeom prst="round2SameRect">
            <a:avLst/>
          </a:prstGeom>
          <a:gradFill>
            <a:gsLst>
              <a:gs pos="0">
                <a:srgbClr val="8C919B"/>
              </a:gs>
              <a:gs pos="100000">
                <a:srgbClr val="9FA3AB"/>
              </a:gs>
            </a:gsLst>
            <a:lin ang="18900000" scaled="1"/>
          </a:gradFill>
          <a:ln w="6350">
            <a:solidFill>
              <a:srgbClr val="7C828C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197040" algn="ctr">
              <a:buClr>
                <a:prstClr val="white">
                  <a:lumMod val="65000"/>
                </a:prstClr>
              </a:buClr>
              <a:buSzPct val="80000"/>
            </a:pPr>
            <a:r>
              <a:rPr lang="ko-KR" altLang="en-US" sz="1200" dirty="0">
                <a:solidFill>
                  <a:prstClr val="white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사내지원조직</a:t>
            </a:r>
          </a:p>
        </p:txBody>
      </p:sp>
      <p:sp>
        <p:nvSpPr>
          <p:cNvPr id="59" name="AutoShape 276"/>
          <p:cNvSpPr>
            <a:spLocks noChangeArrowheads="1"/>
          </p:cNvSpPr>
          <p:nvPr/>
        </p:nvSpPr>
        <p:spPr bwMode="gray">
          <a:xfrm>
            <a:off x="2605413" y="3246562"/>
            <a:ext cx="2328531" cy="1240790"/>
          </a:xfrm>
          <a:prstGeom prst="roundRect">
            <a:avLst>
              <a:gd name="adj" fmla="val 0"/>
            </a:avLst>
          </a:prstGeom>
          <a:solidFill>
            <a:schemeClr val="bg1"/>
          </a:solidFill>
          <a:ln w="6350" algn="ctr">
            <a:solidFill>
              <a:srgbClr val="689ECA"/>
            </a:solidFill>
            <a:miter lim="800000"/>
            <a:headEnd/>
            <a:tailEnd/>
          </a:ln>
        </p:spPr>
        <p:txBody>
          <a:bodyPr lIns="108000" tIns="108000" rIns="108000" bIns="108000"/>
          <a:lstStyle/>
          <a:p>
            <a:pPr marL="102600" indent="-102600" latinLnBrk="0">
              <a:spcAft>
                <a:spcPts val="335"/>
              </a:spcAft>
              <a:buClr>
                <a:schemeClr val="bg1">
                  <a:lumMod val="50000"/>
                </a:schemeClr>
              </a:buClr>
              <a:buSzPct val="80000"/>
              <a:buFont typeface="Wingdings" pitchFamily="2" charset="2"/>
              <a:buChar char="§"/>
            </a:pPr>
            <a:endParaRPr lang="ko-KR" altLang="ko-KR" sz="1100" kern="0" dirty="0">
              <a:solidFill>
                <a:schemeClr val="tx1">
                  <a:lumMod val="75000"/>
                  <a:lumOff val="25000"/>
                </a:schemeClr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0" name="Rectangle 1125"/>
          <p:cNvSpPr>
            <a:spLocks noChangeArrowheads="1"/>
          </p:cNvSpPr>
          <p:nvPr/>
        </p:nvSpPr>
        <p:spPr bwMode="gray">
          <a:xfrm>
            <a:off x="2875077" y="3849105"/>
            <a:ext cx="1805654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wrap="square" lIns="0" tIns="0" rIns="0" bIns="0" anchor="t" anchorCtr="0">
            <a:spAutoFit/>
          </a:bodyPr>
          <a:lstStyle/>
          <a:p>
            <a:pPr marL="99063" indent="-99063" defTabSz="1109149" fontAlgn="ctr" latinLnBrk="0">
              <a:buClr>
                <a:schemeClr val="bg1">
                  <a:lumMod val="50000"/>
                </a:schemeClr>
              </a:buClr>
              <a:buSzPct val="80000"/>
              <a:buFont typeface="Wingdings" pitchFamily="2" charset="2"/>
              <a:buChar char="§"/>
            </a:pP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사업총괄 감독 및 지휘</a:t>
            </a:r>
          </a:p>
          <a:p>
            <a:pPr marL="99063" indent="-99063" defTabSz="1109149" fontAlgn="ctr" latinLnBrk="0">
              <a:buClr>
                <a:schemeClr val="bg1">
                  <a:lumMod val="50000"/>
                </a:schemeClr>
              </a:buClr>
              <a:buSzPct val="80000"/>
              <a:buFont typeface="Wingdings" pitchFamily="2" charset="2"/>
              <a:buChar char="§"/>
            </a:pPr>
            <a:r>
              <a:rPr lang="ko-KR" altLang="en-US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다수의 공공 </a:t>
            </a: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사업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PM/PL </a:t>
            </a: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경험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1" name="Rectangle 265" descr="Untitled-1-35"/>
          <p:cNvSpPr>
            <a:spLocks noChangeArrowheads="1"/>
          </p:cNvSpPr>
          <p:nvPr/>
        </p:nvSpPr>
        <p:spPr bwMode="auto">
          <a:xfrm>
            <a:off x="2605413" y="3151524"/>
            <a:ext cx="2328531" cy="344276"/>
          </a:xfrm>
          <a:prstGeom prst="round2SameRect">
            <a:avLst/>
          </a:prstGeom>
          <a:solidFill>
            <a:srgbClr val="689ECA"/>
          </a:solidFill>
          <a:ln w="6350" algn="ctr">
            <a:solidFill>
              <a:srgbClr val="689ECA"/>
            </a:solidFill>
            <a:miter lim="800000"/>
            <a:headEnd/>
            <a:tailEnd/>
          </a:ln>
          <a:effectLst>
            <a:outerShdw dist="25400" dir="16200000" algn="ctr" rotWithShape="0">
              <a:srgbClr val="4183B9"/>
            </a:outerShdw>
          </a:effectLst>
          <a:extLst/>
        </p:spPr>
        <p:txBody>
          <a:bodyPr lIns="54000" rIns="54000" anchor="ctr"/>
          <a:lstStyle/>
          <a:p>
            <a:pPr algn="ctr" latinLnBrk="0"/>
            <a:r>
              <a:rPr lang="ko-KR" altLang="en-US" sz="12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사업관리자</a:t>
            </a:r>
            <a:r>
              <a:rPr lang="en-US" altLang="ko-KR" sz="1200" dirty="0">
                <a:solidFill>
                  <a:schemeClr val="bg1"/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</a:rPr>
              <a:t>(PM)</a:t>
            </a:r>
          </a:p>
        </p:txBody>
      </p:sp>
      <p:sp>
        <p:nvSpPr>
          <p:cNvPr id="62" name="AutoShape 20"/>
          <p:cNvSpPr>
            <a:spLocks noChangeArrowheads="1"/>
          </p:cNvSpPr>
          <p:nvPr/>
        </p:nvSpPr>
        <p:spPr bwMode="gray">
          <a:xfrm flipH="1">
            <a:off x="3368987" y="3581689"/>
            <a:ext cx="721351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charset="-127"/>
                <a:ea typeface="굴림" charset="-127"/>
              </a:defRPr>
            </a:lvl9pPr>
          </a:lstStyle>
          <a:p>
            <a:pPr algn="l" eaLnBrk="1" hangingPunct="1"/>
            <a:r>
              <a:rPr lang="ko-KR" altLang="en-US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송</a:t>
            </a:r>
            <a:r>
              <a:rPr lang="en-US" altLang="ko-KR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 </a:t>
            </a:r>
            <a:r>
              <a:rPr lang="ko-KR" altLang="en-US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재철 </a:t>
            </a:r>
            <a:r>
              <a:rPr lang="en-US" altLang="ko-KR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PM</a:t>
            </a:r>
            <a:endParaRPr lang="ko-KR" altLang="en-US" sz="1200" dirty="0"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3" name="AutoShape 276"/>
          <p:cNvSpPr>
            <a:spLocks noChangeArrowheads="1"/>
          </p:cNvSpPr>
          <p:nvPr/>
        </p:nvSpPr>
        <p:spPr bwMode="gray">
          <a:xfrm>
            <a:off x="4042837" y="5880784"/>
            <a:ext cx="2262347" cy="1459755"/>
          </a:xfrm>
          <a:prstGeom prst="rect">
            <a:avLst/>
          </a:prstGeom>
          <a:gradFill>
            <a:gsLst>
              <a:gs pos="50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5400000" scaled="0"/>
          </a:gra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ctr"/>
            <a:endParaRPr lang="ko-KR" altLang="ko-KR" sz="1200" dirty="0">
              <a:solidFill>
                <a:prstClr val="black">
                  <a:lumMod val="65000"/>
                  <a:lumOff val="35000"/>
                </a:prstClr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4" name="Rectangle 297" descr="Untitled-1-35"/>
          <p:cNvSpPr>
            <a:spLocks noChangeArrowheads="1"/>
          </p:cNvSpPr>
          <p:nvPr/>
        </p:nvSpPr>
        <p:spPr bwMode="auto">
          <a:xfrm>
            <a:off x="4042837" y="5880785"/>
            <a:ext cx="2262347" cy="342174"/>
          </a:xfrm>
          <a:prstGeom prst="round2SameRect">
            <a:avLst/>
          </a:prstGeom>
          <a:gradFill>
            <a:gsLst>
              <a:gs pos="48000">
                <a:srgbClr val="337AB9"/>
              </a:gs>
              <a:gs pos="100000">
                <a:srgbClr val="346693"/>
              </a:gs>
            </a:gsLst>
            <a:lin ang="5400000" scaled="0"/>
          </a:gradFill>
          <a:ln w="9525">
            <a:gradFill>
              <a:gsLst>
                <a:gs pos="48000">
                  <a:srgbClr val="337AB9"/>
                </a:gs>
                <a:gs pos="100000">
                  <a:srgbClr val="346693"/>
                </a:gs>
              </a:gsLst>
              <a:lin ang="5400000" scaled="0"/>
            </a:gradFill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indent="-214557" algn="ctr" defTabSz="914400">
              <a:buClr>
                <a:schemeClr val="bg1">
                  <a:lumMod val="65000"/>
                </a:schemeClr>
              </a:buClr>
              <a:buSzPct val="80000"/>
            </a:pPr>
            <a:r>
              <a:rPr lang="ko-KR" altLang="en-US" sz="12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지리배정시스템</a:t>
            </a:r>
            <a:endParaRPr lang="ko-KR" altLang="ko-KR" sz="12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5" name="AutoShape 20"/>
          <p:cNvSpPr>
            <a:spLocks noChangeArrowheads="1"/>
          </p:cNvSpPr>
          <p:nvPr/>
        </p:nvSpPr>
        <p:spPr bwMode="gray">
          <a:xfrm flipH="1">
            <a:off x="4469967" y="6356787"/>
            <a:ext cx="1184620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ko-KR" altLang="en-US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한 진 </a:t>
            </a:r>
            <a:r>
              <a:rPr lang="ko-KR" altLang="en-US" sz="1200" dirty="0" err="1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희</a:t>
            </a:r>
            <a:r>
              <a:rPr lang="ko-KR" altLang="en-US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 과장</a:t>
            </a:r>
            <a:r>
              <a:rPr lang="en-US" altLang="ko-KR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(</a:t>
            </a:r>
            <a:r>
              <a:rPr lang="ko-KR" altLang="en-US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개발</a:t>
            </a:r>
            <a:r>
              <a:rPr lang="en-US" altLang="ko-KR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)</a:t>
            </a:r>
            <a:endParaRPr kumimoji="1" lang="ko-KR" altLang="ko-KR" sz="1200" dirty="0"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6" name="AutoShape 276"/>
          <p:cNvSpPr>
            <a:spLocks noChangeArrowheads="1"/>
          </p:cNvSpPr>
          <p:nvPr/>
        </p:nvSpPr>
        <p:spPr bwMode="gray">
          <a:xfrm>
            <a:off x="5344289" y="4636637"/>
            <a:ext cx="1684732" cy="638055"/>
          </a:xfrm>
          <a:prstGeom prst="rect">
            <a:avLst/>
          </a:prstGeom>
          <a:gradFill>
            <a:gsLst>
              <a:gs pos="50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5400000" scaled="0"/>
          </a:gra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ctr"/>
            <a:endParaRPr lang="ko-KR" altLang="ko-KR" sz="1200" dirty="0">
              <a:solidFill>
                <a:prstClr val="black">
                  <a:lumMod val="65000"/>
                  <a:lumOff val="35000"/>
                </a:prstClr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7" name="Rectangle 297" descr="Untitled-1-35"/>
          <p:cNvSpPr>
            <a:spLocks noChangeArrowheads="1"/>
          </p:cNvSpPr>
          <p:nvPr/>
        </p:nvSpPr>
        <p:spPr bwMode="auto">
          <a:xfrm>
            <a:off x="5344289" y="4317795"/>
            <a:ext cx="1684732" cy="384081"/>
          </a:xfrm>
          <a:prstGeom prst="round2SameRect">
            <a:avLst/>
          </a:prstGeom>
          <a:gradFill>
            <a:gsLst>
              <a:gs pos="0">
                <a:srgbClr val="8C919B"/>
              </a:gs>
              <a:gs pos="100000">
                <a:srgbClr val="9FA3AB"/>
              </a:gs>
            </a:gsLst>
            <a:lin ang="18900000" scaled="1"/>
          </a:gradFill>
          <a:ln w="6350">
            <a:solidFill>
              <a:srgbClr val="7C828C"/>
            </a:solidFill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197040" algn="ctr">
              <a:buClr>
                <a:prstClr val="white">
                  <a:lumMod val="65000"/>
                </a:prstClr>
              </a:buClr>
              <a:buSzPct val="80000"/>
            </a:pPr>
            <a:r>
              <a:rPr lang="ko-KR" altLang="en-US" sz="1200" dirty="0">
                <a:solidFill>
                  <a:prstClr val="white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품질보증</a:t>
            </a:r>
            <a:endParaRPr lang="ko-KR" altLang="ko-KR" sz="1200" dirty="0">
              <a:solidFill>
                <a:prstClr val="white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8" name="AutoShape 20"/>
          <p:cNvSpPr>
            <a:spLocks noChangeArrowheads="1"/>
          </p:cNvSpPr>
          <p:nvPr/>
        </p:nvSpPr>
        <p:spPr bwMode="gray">
          <a:xfrm flipH="1">
            <a:off x="5777650" y="4900909"/>
            <a:ext cx="809517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kumimoji="1" lang="ko-KR" altLang="en-US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김 성 호 이사</a:t>
            </a:r>
            <a:endParaRPr kumimoji="1" lang="en-US" altLang="ko-KR" sz="1200" dirty="0"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69" name="AutoShape 276"/>
          <p:cNvSpPr>
            <a:spLocks noChangeArrowheads="1"/>
          </p:cNvSpPr>
          <p:nvPr/>
        </p:nvSpPr>
        <p:spPr bwMode="gray">
          <a:xfrm>
            <a:off x="828303" y="5880332"/>
            <a:ext cx="2358676" cy="1460207"/>
          </a:xfrm>
          <a:prstGeom prst="rect">
            <a:avLst/>
          </a:prstGeom>
          <a:gradFill>
            <a:gsLst>
              <a:gs pos="50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5400000" scaled="0"/>
          </a:gra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ctr"/>
            <a:endParaRPr lang="ko-KR" altLang="ko-KR" sz="1200" dirty="0">
              <a:solidFill>
                <a:prstClr val="black">
                  <a:lumMod val="65000"/>
                  <a:lumOff val="35000"/>
                </a:prstClr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70" name="Rectangle 297" descr="Untitled-1-35"/>
          <p:cNvSpPr>
            <a:spLocks noChangeArrowheads="1"/>
          </p:cNvSpPr>
          <p:nvPr/>
        </p:nvSpPr>
        <p:spPr bwMode="auto">
          <a:xfrm>
            <a:off x="828303" y="5880334"/>
            <a:ext cx="2358676" cy="321507"/>
          </a:xfrm>
          <a:prstGeom prst="round2SameRect">
            <a:avLst/>
          </a:prstGeom>
          <a:gradFill>
            <a:gsLst>
              <a:gs pos="48000">
                <a:srgbClr val="337AB9"/>
              </a:gs>
              <a:gs pos="100000">
                <a:srgbClr val="346693"/>
              </a:gs>
            </a:gsLst>
            <a:lin ang="5400000" scaled="0"/>
          </a:gradFill>
          <a:ln w="9525">
            <a:gradFill>
              <a:gsLst>
                <a:gs pos="48000">
                  <a:srgbClr val="337AB9"/>
                </a:gs>
                <a:gs pos="100000">
                  <a:srgbClr val="346693"/>
                </a:gs>
              </a:gsLst>
              <a:lin ang="5400000" scaled="0"/>
            </a:gradFill>
          </a:ln>
          <a:effectLst/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0">
            <a:scene3d>
              <a:camera prst="orthographicFront"/>
              <a:lightRig rig="threePt" dir="t"/>
            </a:scene3d>
            <a:sp3d>
              <a:bevelT w="0" h="0"/>
            </a:sp3d>
          </a:bodyPr>
          <a:lstStyle/>
          <a:p>
            <a:pPr indent="-214557" algn="ctr" defTabSz="914400">
              <a:buClr>
                <a:schemeClr val="bg1">
                  <a:lumMod val="65000"/>
                </a:schemeClr>
              </a:buClr>
              <a:buSzPct val="80000"/>
            </a:pPr>
            <a:r>
              <a:rPr lang="ko-KR" altLang="en-US" sz="12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고입포털시스템</a:t>
            </a:r>
            <a:endParaRPr lang="ko-KR" altLang="ko-KR" sz="12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71" name="AutoShape 20"/>
          <p:cNvSpPr>
            <a:spLocks noChangeArrowheads="1"/>
          </p:cNvSpPr>
          <p:nvPr/>
        </p:nvSpPr>
        <p:spPr bwMode="gray">
          <a:xfrm flipH="1">
            <a:off x="1219325" y="6356905"/>
            <a:ext cx="1184620" cy="1846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kumimoji="1" lang="ko-KR" altLang="en-US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최 성 한 과장</a:t>
            </a:r>
            <a:r>
              <a:rPr kumimoji="1" lang="en-US" altLang="ko-KR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(</a:t>
            </a:r>
            <a:r>
              <a:rPr kumimoji="1" lang="ko-KR" altLang="en-US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개발</a:t>
            </a:r>
            <a:r>
              <a:rPr kumimoji="1" lang="en-US" altLang="ko-KR" sz="1200" dirty="0" smtClean="0">
                <a:latin typeface="Rix모던고딕 M" panose="02020603020101020101" pitchFamily="18" charset="-127"/>
                <a:ea typeface="Rix모던고딕 M" panose="02020603020101020101" pitchFamily="18" charset="-127"/>
              </a:rPr>
              <a:t>)</a:t>
            </a:r>
            <a:endParaRPr kumimoji="1" lang="ko-KR" altLang="ko-KR" sz="1200" dirty="0"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cxnSp>
        <p:nvCxnSpPr>
          <p:cNvPr id="72" name="꺾인 연결선 71"/>
          <p:cNvCxnSpPr>
            <a:stCxn id="59" idx="2"/>
            <a:endCxn id="70" idx="3"/>
          </p:cNvCxnSpPr>
          <p:nvPr/>
        </p:nvCxnSpPr>
        <p:spPr>
          <a:xfrm rot="5400000">
            <a:off x="2192169" y="4302824"/>
            <a:ext cx="1392982" cy="1762038"/>
          </a:xfrm>
          <a:prstGeom prst="bentConnector3">
            <a:avLst>
              <a:gd name="adj1" fmla="val 7735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꺾인 연결선 72"/>
          <p:cNvCxnSpPr>
            <a:stCxn id="59" idx="2"/>
            <a:endCxn id="64" idx="3"/>
          </p:cNvCxnSpPr>
          <p:nvPr/>
        </p:nvCxnSpPr>
        <p:spPr>
          <a:xfrm rot="16200000" flipH="1">
            <a:off x="3775129" y="4481902"/>
            <a:ext cx="1393433" cy="1404332"/>
          </a:xfrm>
          <a:prstGeom prst="bentConnector3">
            <a:avLst>
              <a:gd name="adj1" fmla="val 77343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4" name="Group 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3670955"/>
              </p:ext>
            </p:extLst>
          </p:nvPr>
        </p:nvGraphicFramePr>
        <p:xfrm>
          <a:off x="354096" y="7845491"/>
          <a:ext cx="6806154" cy="1320013"/>
        </p:xfrm>
        <a:graphic>
          <a:graphicData uri="http://schemas.openxmlformats.org/drawingml/2006/table">
            <a:tbl>
              <a:tblPr/>
              <a:tblGrid>
                <a:gridCol w="3661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9001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800200">
                  <a:extLst>
                    <a:ext uri="{9D8B030D-6E8A-4147-A177-3AD203B41FA5}">
                      <a16:colId xmlns:a16="http://schemas.microsoft.com/office/drawing/2014/main" xmlns="" val="1799947382"/>
                    </a:ext>
                  </a:extLst>
                </a:gridCol>
                <a:gridCol w="118813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51216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03935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77265"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순번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성명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자격증명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소속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담당업무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투입율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60687"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1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송재철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소프트웨어 특급기술자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사업관리자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(PM)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100%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0687"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2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최성한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소프트웨어 고급기술자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소프트웨어 개발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 PL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100%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17895416"/>
                  </a:ext>
                </a:extLst>
              </a:tr>
              <a:tr h="260687"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3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한진희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소프트웨어 중급기술자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소프트웨어 개발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100%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96538660"/>
                  </a:ext>
                </a:extLst>
              </a:tr>
              <a:tr h="260687"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4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김성호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소프트웨어 특급기술자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품질보증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20%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01333283"/>
                  </a:ext>
                </a:extLst>
              </a:tr>
            </a:tbl>
          </a:graphicData>
        </a:graphic>
      </p:graphicFrame>
      <p:sp>
        <p:nvSpPr>
          <p:cNvPr id="75" name="Rectangle 1125"/>
          <p:cNvSpPr>
            <a:spLocks noChangeArrowheads="1"/>
          </p:cNvSpPr>
          <p:nvPr/>
        </p:nvSpPr>
        <p:spPr bwMode="gray">
          <a:xfrm>
            <a:off x="1155646" y="6680606"/>
            <a:ext cx="176088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wrap="square" lIns="0" tIns="0" rIns="0" bIns="0" anchor="t" anchorCtr="0">
            <a:spAutoFit/>
          </a:bodyPr>
          <a:lstStyle/>
          <a:p>
            <a:pPr marL="99063" indent="-99063" defTabSz="1109149" fontAlgn="ctr" latinLnBrk="0">
              <a:buClr>
                <a:schemeClr val="bg1">
                  <a:lumMod val="50000"/>
                </a:schemeClr>
              </a:buClr>
              <a:buSzPct val="80000"/>
              <a:buFont typeface="Wingdings" pitchFamily="2" charset="2"/>
              <a:buChar char="§"/>
            </a:pP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개발 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PL</a:t>
            </a:r>
            <a:endParaRPr lang="ko-KR" altLang="en-US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  <a:p>
            <a:pPr marL="99063" indent="-99063" defTabSz="1109149" fontAlgn="ctr" latinLnBrk="0">
              <a:buClr>
                <a:schemeClr val="bg1">
                  <a:lumMod val="50000"/>
                </a:schemeClr>
              </a:buClr>
              <a:buSzPct val="80000"/>
              <a:buFont typeface="Wingdings" pitchFamily="2" charset="2"/>
              <a:buChar char="§"/>
            </a:pP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다수의 공공 사업</a:t>
            </a:r>
            <a:r>
              <a:rPr lang="en-US" altLang="ko-KR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</a:t>
            </a: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개발 경험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76" name="Rectangle 1125"/>
          <p:cNvSpPr>
            <a:spLocks noChangeArrowheads="1"/>
          </p:cNvSpPr>
          <p:nvPr/>
        </p:nvSpPr>
        <p:spPr bwMode="gray">
          <a:xfrm>
            <a:off x="4357549" y="6680606"/>
            <a:ext cx="1727338" cy="153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/>
        </p:spPr>
        <p:txBody>
          <a:bodyPr wrap="square" lIns="0" tIns="0" rIns="0" bIns="0" anchor="t" anchorCtr="0">
            <a:spAutoFit/>
          </a:bodyPr>
          <a:lstStyle/>
          <a:p>
            <a:pPr marL="99063" indent="-99063" defTabSz="1109149" fontAlgn="ctr" latinLnBrk="0">
              <a:buClr>
                <a:schemeClr val="bg1">
                  <a:lumMod val="50000"/>
                </a:schemeClr>
              </a:buClr>
              <a:buSzPct val="80000"/>
              <a:buFont typeface="Wingdings" pitchFamily="2" charset="2"/>
              <a:buChar char="§"/>
            </a:pPr>
            <a:r>
              <a:rPr lang="ko-KR" altLang="en-US" sz="1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다수의 공공 사업 개발 경험</a:t>
            </a:r>
            <a:endParaRPr lang="en-US" altLang="ko-KR" sz="1000" dirty="0" smtClean="0">
              <a:solidFill>
                <a:schemeClr val="tx1">
                  <a:lumMod val="75000"/>
                  <a:lumOff val="25000"/>
                </a:schemeClr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64937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7278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lvl="0" algn="just" eaLnBrk="0" fontAlgn="base" latinLnBrk="0" hangingPunct="0">
              <a:spcAft>
                <a:spcPts val="327"/>
              </a:spcAft>
            </a:pPr>
            <a:r>
              <a:rPr lang="en-US" altLang="ko-KR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3.1 </a:t>
            </a:r>
            <a:r>
              <a:rPr lang="ko-KR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투</a:t>
            </a:r>
            <a:r>
              <a:rPr lang="ko-KR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입</a:t>
            </a:r>
            <a:r>
              <a:rPr lang="ko-KR" altLang="en-US" sz="1600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인력 </a:t>
            </a:r>
            <a:r>
              <a:rPr lang="ko-KR" altLang="en-US" sz="1600" dirty="0">
                <a:solidFill>
                  <a:prstClr val="black">
                    <a:lumMod val="65000"/>
                    <a:lumOff val="35000"/>
                  </a:prst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이력사항</a:t>
            </a:r>
            <a:endParaRPr lang="en-US" altLang="ko-KR" sz="1600" dirty="0">
              <a:solidFill>
                <a:srgbClr val="C00000"/>
              </a:solidFill>
              <a:latin typeface="Rix모던고딕 B" panose="02020603020101020101" pitchFamily="18" charset="-127"/>
              <a:ea typeface="Rix모던고딕 B" panose="02020603020101020101" pitchFamily="18" charset="-127"/>
              <a:cs typeface="Arial Unicode MS" pitchFamily="50" charset="-127"/>
            </a:endParaRPr>
          </a:p>
          <a:p>
            <a:pPr lvl="0" algn="just" latinLnBrk="0">
              <a:lnSpc>
                <a:spcPct val="120000"/>
              </a:lnSpc>
              <a:spcAft>
                <a:spcPts val="653"/>
              </a:spcAft>
              <a:defRPr/>
            </a:pP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제안사는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본 사업의 효율적인 관리를 통하여 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목적을 달성하기 위한 명확한 업무분담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을 진행할 뿐만 아니라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, </a:t>
            </a:r>
            <a:r>
              <a:rPr lang="ko-KR" altLang="en-US" sz="1200" dirty="0">
                <a:solidFill>
                  <a:srgbClr val="1584E9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전문인력의 사업수행 투입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으로 사업 완성도를 극대화하도록 하겠습니다</a:t>
            </a:r>
          </a:p>
        </p:txBody>
      </p:sp>
      <p:grpSp>
        <p:nvGrpSpPr>
          <p:cNvPr id="17" name="그룹 120"/>
          <p:cNvGrpSpPr/>
          <p:nvPr/>
        </p:nvGrpSpPr>
        <p:grpSpPr>
          <a:xfrm>
            <a:off x="354096" y="2513409"/>
            <a:ext cx="6854424" cy="304732"/>
            <a:chOff x="351375" y="3691740"/>
            <a:chExt cx="6274068" cy="284889"/>
          </a:xfrm>
        </p:grpSpPr>
        <p:pic>
          <p:nvPicPr>
            <p:cNvPr id="130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571417" y="3691740"/>
              <a:ext cx="779418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투입인</a:t>
              </a:r>
              <a:r>
                <a:rPr lang="ko-KR" altLang="en-US" sz="13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력</a:t>
              </a:r>
              <a:endParaRPr lang="ko-KR" altLang="en-US" sz="1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endParaRPr>
            </a:p>
          </p:txBody>
        </p:sp>
      </p:grpSp>
      <p:sp>
        <p:nvSpPr>
          <p:cNvPr id="134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3.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프로젝트 </a:t>
            </a:r>
            <a:r>
              <a:rPr lang="ko-KR" altLang="en-US" sz="1100" dirty="0" err="1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수행조직표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 및 투입인력 이력사항 ▶ </a:t>
            </a:r>
            <a:r>
              <a:rPr lang="en-US" altLang="ko-KR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3.1 </a:t>
            </a:r>
            <a:r>
              <a:rPr lang="ko-KR" altLang="en-US" sz="1100" dirty="0" smtClean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투입인력 이력사항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graphicFrame>
        <p:nvGraphicFramePr>
          <p:cNvPr id="9" name="Group 8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6238252"/>
              </p:ext>
            </p:extLst>
          </p:nvPr>
        </p:nvGraphicFramePr>
        <p:xfrm>
          <a:off x="367563" y="3047183"/>
          <a:ext cx="6826137" cy="4012952"/>
        </p:xfrm>
        <a:graphic>
          <a:graphicData uri="http://schemas.openxmlformats.org/drawingml/2006/table">
            <a:tbl>
              <a:tblPr/>
              <a:tblGrid>
                <a:gridCol w="83642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32432">
                  <a:extLst>
                    <a:ext uri="{9D8B030D-6E8A-4147-A177-3AD203B41FA5}">
                      <a16:colId xmlns:a16="http://schemas.microsoft.com/office/drawing/2014/main" xmlns="" val="886988263"/>
                    </a:ext>
                  </a:extLst>
                </a:gridCol>
                <a:gridCol w="1107083">
                  <a:extLst>
                    <a:ext uri="{9D8B030D-6E8A-4147-A177-3AD203B41FA5}">
                      <a16:colId xmlns:a16="http://schemas.microsoft.com/office/drawing/2014/main" xmlns="" val="599716972"/>
                    </a:ext>
                  </a:extLst>
                </a:gridCol>
                <a:gridCol w="660421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92068">
                  <a:extLst>
                    <a:ext uri="{9D8B030D-6E8A-4147-A177-3AD203B41FA5}">
                      <a16:colId xmlns:a16="http://schemas.microsoft.com/office/drawing/2014/main" xmlns="" val="1799947382"/>
                    </a:ext>
                  </a:extLst>
                </a:gridCol>
                <a:gridCol w="11740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7408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849547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581139"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구분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이름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소속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직책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연령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근무경력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기술등급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담당업무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accent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57953"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사업관리자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(PM)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송재철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부장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43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18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년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2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개월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특급기술자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사업관리자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(PM)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7953">
                <a:tc>
                  <a:txBody>
                    <a:bodyPr/>
                    <a:lstStyle/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품질보증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김성호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이사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61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24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년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10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개월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특급기술자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품질보증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517895416"/>
                  </a:ext>
                </a:extLst>
              </a:tr>
              <a:tr h="857953">
                <a:tc rowSpan="2"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소프트웨어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개발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최성한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과장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34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8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년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4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개월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고급기술자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고입포털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시스템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기능개선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496538660"/>
                  </a:ext>
                </a:extLst>
              </a:tr>
              <a:tr h="857954">
                <a:tc vMerge="1">
                  <a:txBody>
                    <a:bodyPr/>
                    <a:lstStyle/>
                    <a:p>
                      <a:pPr marL="0" marR="0" lvl="0" indent="0" algn="ctr" defTabSz="995363" rtl="0" eaLnBrk="1" fontAlgn="base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Wingdings 2" pitchFamily="18" charset="2"/>
                        <a:buNone/>
                        <a:tabLst/>
                      </a:pPr>
                      <a:endParaRPr kumimoji="1" lang="ko-KR" altLang="en-US" sz="1000" b="0" kern="1200" spc="-50" baseline="0" dirty="0" smtClean="0">
                        <a:solidFill>
                          <a:srgbClr val="0070C0"/>
                        </a:solidFill>
                        <a:latin typeface="Rix고딕 B" pitchFamily="18" charset="-127"/>
                        <a:ea typeface="Rix고딕 B" pitchFamily="18" charset="-127"/>
                        <a:cs typeface="굴림" pitchFamily="50" charset="-127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한진희</a:t>
                      </a: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과장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32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6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년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4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개월</a:t>
                      </a:r>
                      <a:endParaRPr kumimoji="1" lang="ko-KR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중급기술자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>
                      <a:lvl1pPr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9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1pPr>
                      <a:lvl2pPr marL="742950" indent="-28575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2pPr>
                      <a:lvl3pPr marL="11430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3pPr>
                      <a:lvl4pPr marL="16002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4pPr>
                      <a:lvl5pPr marL="2057400" indent="-228600" algn="l" fontAlgn="ctr">
                        <a:lnSpc>
                          <a:spcPct val="120000"/>
                        </a:lnSpc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5pPr>
                      <a:lvl6pPr marL="25146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6pPr>
                      <a:lvl7pPr marL="29718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7pPr>
                      <a:lvl8pPr marL="34290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8pPr>
                      <a:lvl9pPr marL="3886200" indent="-228600" fontAlgn="ctr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10000"/>
                        </a:spcAft>
                        <a:buClr>
                          <a:srgbClr val="808080"/>
                        </a:buClr>
                        <a:buSzPct val="70000"/>
                        <a:buFont typeface="Wingdings 2" pitchFamily="18" charset="2"/>
                        <a:defRPr kumimoji="1" sz="1000">
                          <a:solidFill>
                            <a:schemeClr val="tx1"/>
                          </a:solidFill>
                          <a:latin typeface="Rix모던고딕 M" pitchFamily="18" charset="-127"/>
                          <a:ea typeface="Rix모던고딕 M" pitchFamily="18" charset="-127"/>
                        </a:defRPr>
                      </a:lvl9pPr>
                    </a:lstStyle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지리배정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시스템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  <a:p>
                      <a:pPr marL="0" marR="0" lvl="0" indent="0" algn="ctr" defTabSz="995363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bg1">
                            <a:lumMod val="50000"/>
                          </a:schemeClr>
                        </a:buClr>
                        <a:buSzPct val="100000"/>
                        <a:buFont typeface="산돌고딕 L" pitchFamily="18" charset="-127"/>
                        <a:buNone/>
                        <a:tabLst/>
                        <a:defRPr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M" panose="02020603020101020101" pitchFamily="18" charset="-127"/>
                          <a:ea typeface="Rix모던고딕 M" panose="02020603020101020101" pitchFamily="18" charset="-127"/>
                          <a:cs typeface="+mn-cs"/>
                        </a:rPr>
                        <a:t>기능개선</a:t>
                      </a:r>
                      <a:endParaRPr kumimoji="1" lang="en-US" altLang="ko-KR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36000" marR="36000" marT="36000" marB="3600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1013332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04305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20"/>
          <p:cNvGrpSpPr/>
          <p:nvPr/>
        </p:nvGrpSpPr>
        <p:grpSpPr>
          <a:xfrm>
            <a:off x="346587" y="1981628"/>
            <a:ext cx="6854424" cy="304732"/>
            <a:chOff x="351375" y="3691740"/>
            <a:chExt cx="6274068" cy="284889"/>
          </a:xfrm>
        </p:grpSpPr>
        <p:pic>
          <p:nvPicPr>
            <p:cNvPr id="130" name="Picture 2" descr="D:\Users\mostvisual\Desktop\Group 1.png"/>
            <p:cNvPicPr>
              <a:picLocks noChangeAspect="1" noChangeArrowheads="1"/>
            </p:cNvPicPr>
            <p:nvPr/>
          </p:nvPicPr>
          <p:blipFill>
            <a:blip r:embed="rId2" cstate="print"/>
            <a:stretch>
              <a:fillRect/>
            </a:stretch>
          </p:blipFill>
          <p:spPr bwMode="auto">
            <a:xfrm>
              <a:off x="351375" y="3692860"/>
              <a:ext cx="6274068" cy="28376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1" name="TextBox 130"/>
            <p:cNvSpPr txBox="1"/>
            <p:nvPr/>
          </p:nvSpPr>
          <p:spPr>
            <a:xfrm>
              <a:off x="571417" y="3691740"/>
              <a:ext cx="1313508" cy="273349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>
                <a:bevelT w="0" h="0"/>
                <a:bevelB w="0" h="0"/>
              </a:sp3d>
            </a:bodyPr>
            <a:lstStyle/>
            <a:p>
              <a:r>
                <a:rPr lang="ko-KR" altLang="en-US" sz="13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Rix모던고딕 M" panose="02020603020101020101" pitchFamily="18" charset="-127"/>
                  <a:ea typeface="Rix모던고딕 M" panose="02020603020101020101" pitchFamily="18" charset="-127"/>
                </a:rPr>
                <a:t>투입인력 이력사항</a:t>
              </a:r>
            </a:p>
          </p:txBody>
        </p:sp>
      </p:grpSp>
      <p:graphicFrame>
        <p:nvGraphicFramePr>
          <p:cNvPr id="11" name="표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8885234"/>
              </p:ext>
            </p:extLst>
          </p:nvPr>
        </p:nvGraphicFramePr>
        <p:xfrm>
          <a:off x="424750" y="2538388"/>
          <a:ext cx="6721066" cy="1237093"/>
        </p:xfrm>
        <a:graphic>
          <a:graphicData uri="http://schemas.openxmlformats.org/drawingml/2006/table">
            <a:tbl>
              <a:tblPr/>
              <a:tblGrid>
                <a:gridCol w="67889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8124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3107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75686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177344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588672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756864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84096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1009152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304802"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성명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송재철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소속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㈜</a:t>
                      </a:r>
                      <a:r>
                        <a:rPr kumimoji="1" lang="ko-KR" altLang="en-US" sz="11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지벡소프트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직책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부장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연령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43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세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06015">
                <a:tc rowSpan="2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학력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-84138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한밭대학교 컴퓨터공학과 전공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288000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해당분야근무경력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17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년  </a:t>
                      </a: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10 </a:t>
                      </a: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개월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06015">
                <a:tc vMerge="1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endParaRPr kumimoji="1" lang="ko-KR" altLang="en-US" sz="900" b="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4">
                  <a:txBody>
                    <a:bodyPr/>
                    <a:lstStyle/>
                    <a:p>
                      <a:pPr marL="0" marR="0" lvl="0" indent="-84138" algn="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대학원                           전공</a:t>
                      </a:r>
                      <a:endParaRPr kumimoji="1" lang="ko-KR" altLang="en-US" sz="11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288000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endParaRPr kumimoji="1" lang="ko-KR" altLang="en-US" sz="900" b="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자    격    증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정보처리기사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20261">
                <a:tc gridSpan="2"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본사업참여임무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품질보증</a:t>
                      </a:r>
                    </a:p>
                  </a:txBody>
                  <a:tcPr marL="65303" marR="65303" marT="30784" marB="30784" anchor="ctr">
                    <a:lnL w="12700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사업참여기간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사업전기간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900" kern="1200" dirty="0" smtClean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 pitchFamily="50" charset="-127"/>
                        <a:ea typeface="맑은 고딕" pitchFamily="50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879475" rtl="0" eaLnBrk="1" fontAlgn="ctr" latinLnBrk="0" hangingPunct="1">
                        <a:lnSpc>
                          <a:spcPct val="120000"/>
                        </a:lnSpc>
                        <a:spcBef>
                          <a:spcPct val="0"/>
                        </a:spcBef>
                        <a:spcAft>
                          <a:spcPct val="30000"/>
                        </a:spcAft>
                        <a:buClr>
                          <a:srgbClr val="006699"/>
                        </a:buClr>
                        <a:buSzTx/>
                        <a:buFont typeface="Wingdings" pitchFamily="2" charset="2"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참여율</a:t>
                      </a: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r>
                        <a:rPr kumimoji="1" lang="en-US" altLang="ko-KR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 pitchFamily="18" charset="-127"/>
                          <a:cs typeface="+mn-cs"/>
                        </a:rPr>
                        <a:t>20%</a:t>
                      </a:r>
                      <a:endParaRPr kumimoji="1" lang="ko-KR" altLang="en-US" sz="11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>
                          <a:lumMod val="6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1222849"/>
              </p:ext>
            </p:extLst>
          </p:nvPr>
        </p:nvGraphicFramePr>
        <p:xfrm>
          <a:off x="415239" y="4036529"/>
          <a:ext cx="6712773" cy="6171064"/>
        </p:xfrm>
        <a:graphic>
          <a:graphicData uri="http://schemas.openxmlformats.org/drawingml/2006/table">
            <a:tbl>
              <a:tblPr/>
              <a:tblGrid>
                <a:gridCol w="285182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01663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15212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1206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79142">
                <a:tc gridSpan="5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경                     </a:t>
                      </a:r>
                      <a:r>
                        <a:rPr kumimoji="1" lang="ko-KR" altLang="en-US" sz="12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력</a:t>
                      </a: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3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ko-KR" altLang="en-US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0" fontAlgn="base" latinLnBrk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300"/>
                        </a:spcAft>
                        <a:buClr>
                          <a:schemeClr val="tx1">
                            <a:lumMod val="65000"/>
                            <a:lumOff val="35000"/>
                          </a:schemeClr>
                        </a:buClr>
                        <a:buSzTx/>
                        <a:buFontTx/>
                        <a:buNone/>
                        <a:tabLst/>
                      </a:pP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72000" marR="72000" marT="36000" marB="36000" anchor="ctr" horzOverflow="overflow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28435"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사       업        명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참여기간 </a:t>
                      </a:r>
                      <a:endParaRPr kumimoji="1" lang="en-US" altLang="ko-KR" sz="12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(  </a:t>
                      </a: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년  월</a:t>
                      </a:r>
                      <a:r>
                        <a:rPr kumimoji="1" lang="en-US" altLang="ko-KR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)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담당업무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발주기관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-180975" algn="ctr" defTabSz="914400" rtl="0" eaLnBrk="1" fontAlgn="base" latinLnBrk="0" hangingPunct="1">
                        <a:lnSpc>
                          <a:spcPct val="9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chemeClr val="bg1">
                            <a:lumMod val="65000"/>
                          </a:schemeClr>
                        </a:buClr>
                        <a:buSzPct val="80000"/>
                        <a:defRPr/>
                      </a:pPr>
                      <a:r>
                        <a:rPr kumimoji="1" lang="ko-KR" altLang="en-US" sz="12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effectLst/>
                          <a:latin typeface="Rix모던고딕 B" panose="02020603020101020101" pitchFamily="18" charset="-127"/>
                          <a:ea typeface="Rix모던고딕 B" panose="02020603020101020101" pitchFamily="18" charset="-127"/>
                          <a:cs typeface="+mn-cs"/>
                        </a:rPr>
                        <a:t>비고</a:t>
                      </a:r>
                      <a:endParaRPr kumimoji="1" lang="ko-KR" altLang="en-US" sz="12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effectLst/>
                        <a:latin typeface="Rix모던고딕 B" panose="02020603020101020101" pitchFamily="18" charset="-127"/>
                        <a:ea typeface="Rix모던고딕 B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철도시설관리공단 </a:t>
                      </a:r>
                      <a:r>
                        <a:rPr kumimoji="1" lang="en-US" altLang="ko-KR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kovis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시스템 구축사업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2016.01~2018.03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7620" marR="7620" marT="7620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  <a:defRPr/>
                      </a:pP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54000" marR="54000" marT="43207" marB="43207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0" fontAlgn="ctr" latinLnBrk="0" hangingPunct="0">
                        <a:lnSpc>
                          <a:spcPct val="125000"/>
                        </a:lnSpc>
                        <a:spcBef>
                          <a:spcPct val="3000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Tx/>
                        <a:buFontTx/>
                        <a:buNone/>
                        <a:tabLst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Rix모던고딕 L" panose="02020603020101020101" pitchFamily="18" charset="-127"/>
                          <a:ea typeface="Rix모던고딕 L" panose="02020603020101020101"/>
                          <a:cs typeface="+mn-cs"/>
                        </a:rPr>
                        <a:t>철도시설관리공단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Rix모던고딕 L" panose="02020603020101020101" pitchFamily="18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0" marR="0" marT="0" marB="0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3462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메트로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9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호선 홈페이지 구축 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53998" marR="53998" marT="46794" marB="46794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2015.05~2015.09 </a:t>
                      </a:r>
                    </a:p>
                  </a:txBody>
                  <a:tcPr marL="53998" marR="53998" marT="46794" marB="46794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PM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 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53998" marR="53998" marT="46794" marB="46794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 서울메트로</a:t>
                      </a: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9</a:t>
                      </a: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호선</a:t>
                      </a:r>
                    </a:p>
                  </a:txBody>
                  <a:tcPr marL="53998" marR="53998" marT="46794" marB="46794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21137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청운대학교 홈페이지 구축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54000" marR="54000" marT="46793" marB="46793" anchor="ctr" horzOverflow="overflow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en-US" altLang="ko-KR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2015.02~2015.05 </a:t>
                      </a:r>
                    </a:p>
                  </a:txBody>
                  <a:tcPr marL="54000" marR="54000" marT="46793" marB="46793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개발</a:t>
                      </a:r>
                      <a:endParaRPr kumimoji="0" lang="en-US" altLang="ko-KR" sz="900" b="0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</a:endParaRPr>
                    </a:p>
                  </a:txBody>
                  <a:tcPr marL="54000" marR="54000" marT="46793" marB="46793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 typeface="Arial" pitchFamily="34" charset="0"/>
                        <a:buNone/>
                        <a:tabLst/>
                      </a:pPr>
                      <a:r>
                        <a:rPr kumimoji="0" lang="ko-KR" altLang="en-US" sz="9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</a:rPr>
                        <a:t>청운대학교 </a:t>
                      </a:r>
                    </a:p>
                  </a:txBody>
                  <a:tcPr marL="54000" marR="54000" marT="46793" marB="46793" anchor="ctr" horzOverflow="overflow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인프라통합관리 시스템 구축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(SMS)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2014.08 ~ 2014.12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한라비스테온공조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사내그룹웨어시스템 개발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2014.04 ~ 2015.04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에프앤더블유테크</a:t>
                      </a:r>
                      <a:endParaRPr kumimoji="1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주식회사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4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세대 </a:t>
                      </a:r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국종망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 사업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1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단계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2013.04 ~ 2014.01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관세청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윤리경영시스템 고도화 사업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2012.12 ~ 2013.04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kumimoji="1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한국철도시설공단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통합정보시스템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(MIS)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 유지보수 및 고도화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2012.07 ~ 2012.12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kumimoji="1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한국한의학연구원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통합정보시스템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(MIS)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운영 및 유지보수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2011.01 ~ 2012.06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kumimoji="1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운영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한국지질자원연구원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통합정보시스템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(MIS) 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구축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2009.07 ~ 2010.12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kumimoji="1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marL="0" marR="0" indent="0" algn="ctr" defTabSz="914217" rtl="0" eaLnBrk="1" fontAlgn="ctr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한국지질자원연구원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인프라통합관리 시스템 구축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(SMS)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2014.08 ~ 2014.12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PM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err="1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한라비스테온공조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차세대 병무행정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DB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이행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2007.02 ~ 2007.11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병무청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3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국가물류사업 통관단일창구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3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단계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2006.07 ~ 2007.02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PL/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kumimoji="1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관세청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L" panose="02020603020101020101" pitchFamily="18" charset="-127"/>
                        <a:ea typeface="Rix모던고딕 L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4"/>
                  </a:ext>
                </a:extLst>
              </a:tr>
              <a:tr h="376115"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국가물류사업 통관단일창구 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단계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2005.10 ~ 2006.06</a:t>
                      </a:r>
                      <a:endParaRPr kumimoji="1" lang="en-US" altLang="ko-KR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PL/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분석</a:t>
                      </a:r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설계</a:t>
                      </a:r>
                      <a:endParaRPr kumimoji="1" lang="en-US" altLang="ko-KR" sz="900" b="0" i="0" u="none" strike="noStrike" kern="1200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  <a:p>
                      <a:pPr algn="ctr" fontAlgn="ctr"/>
                      <a:r>
                        <a:rPr kumimoji="1" lang="en-US" altLang="ko-KR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/</a:t>
                      </a:r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개발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kumimoji="1" lang="ko-KR" altLang="en-US" sz="9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돋움체" panose="020B0609000101010101" pitchFamily="49" charset="-127"/>
                          <a:ea typeface="Rix모던고딕 L" panose="02020603020101020101"/>
                          <a:cs typeface="+mn-cs"/>
                        </a:rPr>
                        <a:t>관세청</a:t>
                      </a:r>
                      <a:endParaRPr kumimoji="1" lang="ko-KR" altLang="en-US" sz="900" b="0" i="0" u="none" strike="noStrike" kern="1200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돋움체" panose="020B0609000101010101" pitchFamily="49" charset="-127"/>
                        <a:ea typeface="Rix모던고딕 L" panose="02020603020101020101"/>
                        <a:cs typeface="+mn-cs"/>
                      </a:endParaRPr>
                    </a:p>
                  </a:txBody>
                  <a:tcPr marL="9525" marR="9525" marT="9524" marB="0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-84138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969696"/>
                        </a:buClr>
                        <a:buSzPct val="80000"/>
                        <a:buFont typeface="Wingdings" pitchFamily="2" charset="2"/>
                        <a:buNone/>
                        <a:tabLst/>
                      </a:pPr>
                      <a:endParaRPr lang="ko-KR" altLang="en-US" sz="1100" kern="1200" dirty="0">
                        <a:ln>
                          <a:solidFill>
                            <a:schemeClr val="bg1">
                              <a:alpha val="4000"/>
                            </a:schemeClr>
                          </a:solidFill>
                        </a:ln>
                        <a:solidFill>
                          <a:schemeClr val="tx1"/>
                        </a:solidFill>
                        <a:latin typeface="Rix모던고딕 M" panose="02020603020101020101" pitchFamily="18" charset="-127"/>
                        <a:ea typeface="Rix모던고딕 M" panose="02020603020101020101" pitchFamily="18" charset="-127"/>
                        <a:cs typeface="+mn-cs"/>
                      </a:endParaRPr>
                    </a:p>
                  </a:txBody>
                  <a:tcPr marL="65303" marR="65303" marT="30784" marB="30784" anchor="ctr">
                    <a:lnL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16"/>
                  </a:ext>
                </a:extLst>
              </a:tr>
            </a:tbl>
          </a:graphicData>
        </a:graphic>
      </p:graphicFrame>
      <p:sp>
        <p:nvSpPr>
          <p:cNvPr id="9" name="Rectangle 128"/>
          <p:cNvSpPr>
            <a:spLocks noChangeArrowheads="1"/>
          </p:cNvSpPr>
          <p:nvPr/>
        </p:nvSpPr>
        <p:spPr bwMode="auto">
          <a:xfrm>
            <a:off x="2570967" y="1051311"/>
            <a:ext cx="4622734" cy="169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marL="96791" indent="-96791" algn="r" eaLnBrk="0" fontAlgn="base" latinLnBrk="0" hangingPunct="0">
              <a:spcAft>
                <a:spcPts val="327"/>
              </a:spcAft>
            </a:pPr>
            <a:r>
              <a:rPr lang="en-US" altLang="ko-KR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6. </a:t>
            </a:r>
            <a:r>
              <a:rPr lang="ko-KR" altLang="en-US" sz="1100" dirty="0">
                <a:solidFill>
                  <a:schemeClr val="bg1"/>
                </a:solidFill>
                <a:latin typeface="Rix모던고딕 M" panose="02020603020101020101" pitchFamily="18" charset="-127"/>
                <a:ea typeface="Rix모던고딕 M" panose="02020603020101020101" pitchFamily="18" charset="-127"/>
              </a:rPr>
              <a:t>투입인력 및 이력사항</a:t>
            </a:r>
            <a:endParaRPr lang="en-US" altLang="ko-KR" sz="1100" dirty="0">
              <a:solidFill>
                <a:schemeClr val="bg1"/>
              </a:solidFill>
              <a:latin typeface="Rix모던고딕 M" panose="02020603020101020101" pitchFamily="18" charset="-127"/>
              <a:ea typeface="Rix모던고딕 M" panose="02020603020101020101" pitchFamily="18" charset="-127"/>
            </a:endParaRPr>
          </a:p>
        </p:txBody>
      </p:sp>
      <p:sp>
        <p:nvSpPr>
          <p:cNvPr id="13" name="Rectangle 128"/>
          <p:cNvSpPr>
            <a:spLocks noChangeArrowheads="1"/>
          </p:cNvSpPr>
          <p:nvPr/>
        </p:nvSpPr>
        <p:spPr bwMode="auto">
          <a:xfrm>
            <a:off x="367562" y="1499478"/>
            <a:ext cx="682614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  <a:scene3d>
              <a:camera prst="orthographicFront"/>
              <a:lightRig rig="threePt" dir="t"/>
            </a:scene3d>
            <a:sp3d>
              <a:bevelT w="0" h="0"/>
              <a:bevelB w="0" h="0"/>
            </a:sp3d>
          </a:bodyPr>
          <a:lstStyle/>
          <a:p>
            <a:pPr algn="just" eaLnBrk="0" fontAlgn="base" latinLnBrk="0" hangingPunct="0">
              <a:spcAft>
                <a:spcPts val="327"/>
              </a:spcAft>
            </a:pP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6. 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투입인력 및 이력사항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(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계속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Rix모던고딕 B" panose="02020603020101020101" pitchFamily="18" charset="-127"/>
                <a:ea typeface="Rix모던고딕 B" panose="02020603020101020101" pitchFamily="18" charset="-127"/>
                <a:cs typeface="Arial Unicode MS" pitchFamily="50" charset="-127"/>
              </a:rPr>
              <a:t>)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Rix모던명조 L" panose="02020603020101020101" pitchFamily="18" charset="-127"/>
              <a:ea typeface="Rix모던명조 L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47170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4847</TotalTime>
  <Words>3266</Words>
  <Application>Microsoft Office PowerPoint</Application>
  <PresentationFormat>사용자 지정</PresentationFormat>
  <Paragraphs>1075</Paragraphs>
  <Slides>29</Slides>
  <Notes>0</Notes>
  <HiddenSlides>0</HiddenSlides>
  <MMClips>0</MMClips>
  <ScaleCrop>false</ScaleCrop>
  <HeadingPairs>
    <vt:vector size="6" baseType="variant">
      <vt:variant>
        <vt:lpstr>테마</vt:lpstr>
      </vt:variant>
      <vt:variant>
        <vt:i4>2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29</vt:i4>
      </vt:variant>
    </vt:vector>
  </HeadingPairs>
  <TitlesOfParts>
    <vt:vector size="32" baseType="lpstr">
      <vt:lpstr>1_Office 테마</vt:lpstr>
      <vt:lpstr>디자인 사용자 지정</vt:lpstr>
      <vt:lpstr>NesPDF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mostvisual</dc:creator>
  <cp:lastModifiedBy>임종수</cp:lastModifiedBy>
  <cp:revision>466</cp:revision>
  <cp:lastPrinted>2016-09-21T22:54:36Z</cp:lastPrinted>
  <dcterms:created xsi:type="dcterms:W3CDTF">2012-12-17T05:03:29Z</dcterms:created>
  <dcterms:modified xsi:type="dcterms:W3CDTF">2019-08-20T14:59:17Z</dcterms:modified>
</cp:coreProperties>
</file>

<file path=docProps/thumbnail.jpeg>
</file>